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465" r:id="rId2"/>
    <p:sldId id="467" r:id="rId3"/>
    <p:sldId id="468" r:id="rId4"/>
    <p:sldId id="470" r:id="rId5"/>
    <p:sldId id="491" r:id="rId6"/>
    <p:sldId id="492" r:id="rId7"/>
    <p:sldId id="478" r:id="rId8"/>
    <p:sldId id="487" r:id="rId9"/>
    <p:sldId id="482" r:id="rId10"/>
    <p:sldId id="488" r:id="rId11"/>
    <p:sldId id="493" r:id="rId12"/>
    <p:sldId id="494" r:id="rId13"/>
    <p:sldId id="495" r:id="rId14"/>
    <p:sldId id="496" r:id="rId15"/>
    <p:sldId id="497" r:id="rId16"/>
    <p:sldId id="498" r:id="rId17"/>
    <p:sldId id="500" r:id="rId18"/>
    <p:sldId id="502" r:id="rId19"/>
    <p:sldId id="489" r:id="rId20"/>
    <p:sldId id="504" r:id="rId21"/>
    <p:sldId id="506" r:id="rId22"/>
    <p:sldId id="509" r:id="rId23"/>
    <p:sldId id="505" r:id="rId24"/>
    <p:sldId id="507" r:id="rId25"/>
    <p:sldId id="510" r:id="rId26"/>
    <p:sldId id="511" r:id="rId27"/>
    <p:sldId id="514" r:id="rId28"/>
    <p:sldId id="512" r:id="rId29"/>
    <p:sldId id="516" r:id="rId30"/>
    <p:sldId id="517" r:id="rId31"/>
    <p:sldId id="518" r:id="rId32"/>
    <p:sldId id="519" r:id="rId33"/>
    <p:sldId id="520" r:id="rId34"/>
    <p:sldId id="521" r:id="rId35"/>
    <p:sldId id="522" r:id="rId36"/>
    <p:sldId id="523" r:id="rId37"/>
    <p:sldId id="524" r:id="rId38"/>
    <p:sldId id="525" r:id="rId39"/>
    <p:sldId id="526" r:id="rId40"/>
    <p:sldId id="527" r:id="rId41"/>
    <p:sldId id="528" r:id="rId42"/>
    <p:sldId id="529" r:id="rId43"/>
    <p:sldId id="530" r:id="rId44"/>
    <p:sldId id="531" r:id="rId45"/>
    <p:sldId id="513" r:id="rId46"/>
    <p:sldId id="532" r:id="rId4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8A"/>
    <a:srgbClr val="8BD6E5"/>
    <a:srgbClr val="58C4DA"/>
    <a:srgbClr val="2AA4BC"/>
    <a:srgbClr val="FFD72F"/>
    <a:srgbClr val="FFDE53"/>
    <a:srgbClr val="FFDD4B"/>
    <a:srgbClr val="FFCC00"/>
    <a:srgbClr val="FFCC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0108" autoAdjust="0"/>
  </p:normalViewPr>
  <p:slideViewPr>
    <p:cSldViewPr>
      <p:cViewPr>
        <p:scale>
          <a:sx n="60" d="100"/>
          <a:sy n="60" d="100"/>
        </p:scale>
        <p:origin x="-736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30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9F0DE-01AA-489C-B51B-3700CB962361}" type="doc">
      <dgm:prSet loTypeId="urn:microsoft.com/office/officeart/2005/8/layout/arrow2" loCatId="process" qsTypeId="urn:microsoft.com/office/officeart/2005/8/quickstyle/simple1#1" qsCatId="simple" csTypeId="urn:microsoft.com/office/officeart/2005/8/colors/accent1_2#1" csCatId="accent1" phldr="1"/>
      <dgm:spPr/>
    </dgm:pt>
    <dgm:pt modelId="{7583E603-4990-486B-B157-4C15F2906D29}">
      <dgm:prSet phldrT="[Text]" custT="1"/>
      <dgm:spPr/>
      <dgm:t>
        <a:bodyPr/>
        <a:lstStyle/>
        <a:p>
          <a:r>
            <a:rPr lang="en-US" sz="1400" b="0" dirty="0" smtClean="0">
              <a:solidFill>
                <a:srgbClr val="165764"/>
              </a:solidFill>
            </a:rPr>
            <a:t>Traditional </a:t>
          </a:r>
        </a:p>
        <a:p>
          <a:r>
            <a:rPr lang="en-US" sz="1400" b="0" dirty="0" smtClean="0">
              <a:solidFill>
                <a:srgbClr val="165764"/>
              </a:solidFill>
            </a:rPr>
            <a:t>Security</a:t>
          </a:r>
          <a:endParaRPr lang="en-US" sz="1400" b="0" dirty="0">
            <a:solidFill>
              <a:srgbClr val="165764"/>
            </a:solidFill>
          </a:endParaRPr>
        </a:p>
      </dgm:t>
    </dgm:pt>
    <dgm:pt modelId="{7C27EC8A-F288-4A96-98FC-E8D9677404F1}" type="parTrans" cxnId="{4A40DF14-FF11-41D9-9CE1-B7AC337F13A6}">
      <dgm:prSet/>
      <dgm:spPr/>
      <dgm:t>
        <a:bodyPr/>
        <a:lstStyle/>
        <a:p>
          <a:endParaRPr lang="en-US"/>
        </a:p>
      </dgm:t>
    </dgm:pt>
    <dgm:pt modelId="{C92647E2-4924-4D96-BED2-44154DCCE00B}" type="sibTrans" cxnId="{4A40DF14-FF11-41D9-9CE1-B7AC337F13A6}">
      <dgm:prSet/>
      <dgm:spPr/>
      <dgm:t>
        <a:bodyPr/>
        <a:lstStyle/>
        <a:p>
          <a:endParaRPr lang="en-US"/>
        </a:p>
      </dgm:t>
    </dgm:pt>
    <dgm:pt modelId="{2D0DF8D8-8811-434A-9564-8A2C1D087905}">
      <dgm:prSet phldrT="[Text]" custT="1"/>
      <dgm:spPr/>
      <dgm:t>
        <a:bodyPr/>
        <a:lstStyle/>
        <a:p>
          <a:r>
            <a:rPr lang="en-US" sz="1400" dirty="0" smtClean="0">
              <a:solidFill>
                <a:srgbClr val="165764"/>
              </a:solidFill>
            </a:rPr>
            <a:t>New Security </a:t>
          </a:r>
        </a:p>
        <a:p>
          <a:r>
            <a:rPr lang="en-US" sz="1400" dirty="0" smtClean="0">
              <a:solidFill>
                <a:srgbClr val="165764"/>
              </a:solidFill>
            </a:rPr>
            <a:t>Agenda</a:t>
          </a:r>
          <a:endParaRPr lang="en-US" sz="1400" dirty="0">
            <a:solidFill>
              <a:srgbClr val="165764"/>
            </a:solidFill>
          </a:endParaRPr>
        </a:p>
      </dgm:t>
    </dgm:pt>
    <dgm:pt modelId="{36F6332B-2C90-48B0-B742-3BFE87F298C9}" type="parTrans" cxnId="{1A709B5E-6EA0-4CBB-8955-84C1A1B18E66}">
      <dgm:prSet/>
      <dgm:spPr/>
      <dgm:t>
        <a:bodyPr/>
        <a:lstStyle/>
        <a:p>
          <a:endParaRPr lang="en-US"/>
        </a:p>
      </dgm:t>
    </dgm:pt>
    <dgm:pt modelId="{DBE6ECC5-F6F6-4C1C-99A0-FA7EBA82D84C}" type="sibTrans" cxnId="{1A709B5E-6EA0-4CBB-8955-84C1A1B18E66}">
      <dgm:prSet/>
      <dgm:spPr/>
      <dgm:t>
        <a:bodyPr/>
        <a:lstStyle/>
        <a:p>
          <a:endParaRPr lang="en-US"/>
        </a:p>
      </dgm:t>
    </dgm:pt>
    <dgm:pt modelId="{03BB5569-D569-4479-BA7E-58E97C305580}" type="pres">
      <dgm:prSet presAssocID="{7999F0DE-01AA-489C-B51B-3700CB962361}" presName="arrowDiagram" presStyleCnt="0">
        <dgm:presLayoutVars>
          <dgm:chMax val="5"/>
          <dgm:dir/>
          <dgm:resizeHandles val="exact"/>
        </dgm:presLayoutVars>
      </dgm:prSet>
      <dgm:spPr/>
    </dgm:pt>
    <dgm:pt modelId="{B4F30676-2B54-4F0E-849C-9B51B6EB7D6A}" type="pres">
      <dgm:prSet presAssocID="{7999F0DE-01AA-489C-B51B-3700CB962361}" presName="arrow" presStyleLbl="bgShp" presStyleIdx="0" presStyleCnt="1" custLinFactNeighborX="-7580" custLinFactNeighborY="1217"/>
      <dgm:spPr>
        <a:solidFill>
          <a:srgbClr val="1F778A">
            <a:alpha val="60000"/>
          </a:srgbClr>
        </a:solidFill>
      </dgm:spPr>
    </dgm:pt>
    <dgm:pt modelId="{BA82FDC6-F821-4C0C-B5EB-7E49CF2E21A8}" type="pres">
      <dgm:prSet presAssocID="{7999F0DE-01AA-489C-B51B-3700CB962361}" presName="arrowDiagram2" presStyleCnt="0"/>
      <dgm:spPr/>
    </dgm:pt>
    <dgm:pt modelId="{4E278A59-BC95-4AB9-90C2-0E21422E69A4}" type="pres">
      <dgm:prSet presAssocID="{7583E603-4990-486B-B157-4C15F2906D29}" presName="bullet2a" presStyleLbl="node1" presStyleIdx="0" presStyleCnt="2" custLinFactX="-67826" custLinFactNeighborX="-100000" custLinFactNeighborY="-24566"/>
      <dgm:spPr>
        <a:solidFill>
          <a:srgbClr val="1F778A"/>
        </a:solidFill>
      </dgm:spPr>
    </dgm:pt>
    <dgm:pt modelId="{B26845A0-C7FF-4C1E-BE92-FC7476789503}" type="pres">
      <dgm:prSet presAssocID="{7583E603-4990-486B-B157-4C15F2906D29}" presName="textBox2a" presStyleLbl="revTx" presStyleIdx="0" presStyleCnt="2" custFlipVert="0" custScaleY="27655" custLinFactNeighborX="-422" custLinFactNeighborY="-319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6ED59-9CA0-4433-A78A-4520D8C16B62}" type="pres">
      <dgm:prSet presAssocID="{2D0DF8D8-8811-434A-9564-8A2C1D087905}" presName="bullet2b" presStyleLbl="node1" presStyleIdx="1" presStyleCnt="2" custLinFactX="100000" custLinFactNeighborX="117252" custLinFactNeighborY="-81447"/>
      <dgm:spPr>
        <a:solidFill>
          <a:srgbClr val="1F778A"/>
        </a:solidFill>
      </dgm:spPr>
    </dgm:pt>
    <dgm:pt modelId="{D3CE9601-6C13-4CCE-8EDD-AB1E4BBF23CB}" type="pres">
      <dgm:prSet presAssocID="{2D0DF8D8-8811-434A-9564-8A2C1D087905}" presName="textBox2b" presStyleLbl="revTx" presStyleIdx="1" presStyleCnt="2" custScaleY="26102" custLinFactNeighborX="163" custLinFactNeighborY="-22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709B5E-6EA0-4CBB-8955-84C1A1B18E66}" srcId="{7999F0DE-01AA-489C-B51B-3700CB962361}" destId="{2D0DF8D8-8811-434A-9564-8A2C1D087905}" srcOrd="1" destOrd="0" parTransId="{36F6332B-2C90-48B0-B742-3BFE87F298C9}" sibTransId="{DBE6ECC5-F6F6-4C1C-99A0-FA7EBA82D84C}"/>
    <dgm:cxn modelId="{6078505F-4AAA-4FD0-B6C7-F9A2DBA0215A}" type="presOf" srcId="{7999F0DE-01AA-489C-B51B-3700CB962361}" destId="{03BB5569-D569-4479-BA7E-58E97C305580}" srcOrd="0" destOrd="0" presId="urn:microsoft.com/office/officeart/2005/8/layout/arrow2"/>
    <dgm:cxn modelId="{BA7F21EC-69D3-4016-99AB-C4E3DC1A70D9}" type="presOf" srcId="{2D0DF8D8-8811-434A-9564-8A2C1D087905}" destId="{D3CE9601-6C13-4CCE-8EDD-AB1E4BBF23CB}" srcOrd="0" destOrd="0" presId="urn:microsoft.com/office/officeart/2005/8/layout/arrow2"/>
    <dgm:cxn modelId="{4A40DF14-FF11-41D9-9CE1-B7AC337F13A6}" srcId="{7999F0DE-01AA-489C-B51B-3700CB962361}" destId="{7583E603-4990-486B-B157-4C15F2906D29}" srcOrd="0" destOrd="0" parTransId="{7C27EC8A-F288-4A96-98FC-E8D9677404F1}" sibTransId="{C92647E2-4924-4D96-BED2-44154DCCE00B}"/>
    <dgm:cxn modelId="{55521969-0588-4777-8897-DAB0859D6BCA}" type="presOf" srcId="{7583E603-4990-486B-B157-4C15F2906D29}" destId="{B26845A0-C7FF-4C1E-BE92-FC7476789503}" srcOrd="0" destOrd="0" presId="urn:microsoft.com/office/officeart/2005/8/layout/arrow2"/>
    <dgm:cxn modelId="{0D590A64-B3A5-4DFD-80F8-C0E729D090E1}" type="presParOf" srcId="{03BB5569-D569-4479-BA7E-58E97C305580}" destId="{B4F30676-2B54-4F0E-849C-9B51B6EB7D6A}" srcOrd="0" destOrd="0" presId="urn:microsoft.com/office/officeart/2005/8/layout/arrow2"/>
    <dgm:cxn modelId="{59692397-742A-4BC4-A7A2-85E539F98B66}" type="presParOf" srcId="{03BB5569-D569-4479-BA7E-58E97C305580}" destId="{BA82FDC6-F821-4C0C-B5EB-7E49CF2E21A8}" srcOrd="1" destOrd="0" presId="urn:microsoft.com/office/officeart/2005/8/layout/arrow2"/>
    <dgm:cxn modelId="{C93CB97F-80F5-4DC4-BEF4-61CC3E928DFC}" type="presParOf" srcId="{BA82FDC6-F821-4C0C-B5EB-7E49CF2E21A8}" destId="{4E278A59-BC95-4AB9-90C2-0E21422E69A4}" srcOrd="0" destOrd="0" presId="urn:microsoft.com/office/officeart/2005/8/layout/arrow2"/>
    <dgm:cxn modelId="{9FA69346-D014-42D4-8323-247A098CA5A9}" type="presParOf" srcId="{BA82FDC6-F821-4C0C-B5EB-7E49CF2E21A8}" destId="{B26845A0-C7FF-4C1E-BE92-FC7476789503}" srcOrd="1" destOrd="0" presId="urn:microsoft.com/office/officeart/2005/8/layout/arrow2"/>
    <dgm:cxn modelId="{D54F2EC7-E406-43AC-9478-884419EF89D2}" type="presParOf" srcId="{BA82FDC6-F821-4C0C-B5EB-7E49CF2E21A8}" destId="{7666ED59-9CA0-4433-A78A-4520D8C16B62}" srcOrd="2" destOrd="0" presId="urn:microsoft.com/office/officeart/2005/8/layout/arrow2"/>
    <dgm:cxn modelId="{07C9AEFF-8257-47A7-8D0E-703BEDD5B5A9}" type="presParOf" srcId="{BA82FDC6-F821-4C0C-B5EB-7E49CF2E21A8}" destId="{D3CE9601-6C13-4CCE-8EDD-AB1E4BBF23CB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03CECC-339B-4294-8BF1-BF58B6BC7D23}" type="doc">
      <dgm:prSet loTypeId="urn:microsoft.com/office/officeart/2005/8/layout/matrix2" loCatId="matrix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en-GB"/>
        </a:p>
      </dgm:t>
    </dgm:pt>
    <dgm:pt modelId="{41E3A54E-AFAC-410B-91BE-760537D615D3}">
      <dgm:prSet phldrT="[Text]" custT="1"/>
      <dgm:spPr>
        <a:solidFill>
          <a:srgbClr val="C00000">
            <a:alpha val="74000"/>
          </a:srgbClr>
        </a:solidFill>
      </dgm:spPr>
      <dgm:t>
        <a:bodyPr/>
        <a:lstStyle/>
        <a:p>
          <a:pPr algn="l"/>
          <a:r>
            <a:rPr lang="en-GB" sz="2400" dirty="0" smtClean="0"/>
            <a:t>State providers</a:t>
          </a:r>
          <a:endParaRPr lang="en-GB" sz="2400" dirty="0"/>
        </a:p>
      </dgm:t>
    </dgm:pt>
    <dgm:pt modelId="{C9228032-B8CF-47DF-9010-89FEA801C177}" type="parTrans" cxnId="{8F663C0F-2BB5-4D83-86E3-A3C551C9E32A}">
      <dgm:prSet/>
      <dgm:spPr/>
      <dgm:t>
        <a:bodyPr/>
        <a:lstStyle/>
        <a:p>
          <a:endParaRPr lang="en-GB" sz="1600"/>
        </a:p>
      </dgm:t>
    </dgm:pt>
    <dgm:pt modelId="{D77E7AB8-8C52-47B5-8336-CFF7252A3026}" type="sibTrans" cxnId="{8F663C0F-2BB5-4D83-86E3-A3C551C9E32A}">
      <dgm:prSet/>
      <dgm:spPr/>
      <dgm:t>
        <a:bodyPr/>
        <a:lstStyle/>
        <a:p>
          <a:endParaRPr lang="en-GB" sz="1600"/>
        </a:p>
      </dgm:t>
    </dgm:pt>
    <dgm:pt modelId="{C6624CDE-21C5-43EF-8F8C-CE66493DEF6A}">
      <dgm:prSet phldrT="[Text]" custT="1"/>
      <dgm:spPr>
        <a:solidFill>
          <a:srgbClr val="92D050">
            <a:alpha val="74000"/>
          </a:srgbClr>
        </a:solidFill>
      </dgm:spPr>
      <dgm:t>
        <a:bodyPr/>
        <a:lstStyle/>
        <a:p>
          <a:pPr algn="r"/>
          <a:r>
            <a:rPr lang="en-GB" sz="2400" dirty="0" smtClean="0"/>
            <a:t>Non-state providers</a:t>
          </a:r>
          <a:endParaRPr lang="en-GB" sz="2400" dirty="0"/>
        </a:p>
      </dgm:t>
    </dgm:pt>
    <dgm:pt modelId="{1F6FBD3F-C65E-4372-A538-8EBB8A9D09DD}" type="parTrans" cxnId="{4B8E48F3-A2C4-4F60-B15B-5FD48E14DBD7}">
      <dgm:prSet/>
      <dgm:spPr/>
      <dgm:t>
        <a:bodyPr/>
        <a:lstStyle/>
        <a:p>
          <a:endParaRPr lang="en-GB" sz="1600"/>
        </a:p>
      </dgm:t>
    </dgm:pt>
    <dgm:pt modelId="{9713FA8C-19E8-4DA5-8FAA-622AD811964F}" type="sibTrans" cxnId="{4B8E48F3-A2C4-4F60-B15B-5FD48E14DBD7}">
      <dgm:prSet/>
      <dgm:spPr/>
      <dgm:t>
        <a:bodyPr/>
        <a:lstStyle/>
        <a:p>
          <a:endParaRPr lang="en-GB" sz="1600"/>
        </a:p>
      </dgm:t>
    </dgm:pt>
    <dgm:pt modelId="{9CD19C90-60C2-4275-B944-ADE6E553C74C}">
      <dgm:prSet phldrT="[Text]" custT="1"/>
      <dgm:spPr>
        <a:solidFill>
          <a:schemeClr val="accent4">
            <a:lumMod val="75000"/>
            <a:alpha val="74000"/>
          </a:schemeClr>
        </a:solidFill>
      </dgm:spPr>
      <dgm:t>
        <a:bodyPr/>
        <a:lstStyle/>
        <a:p>
          <a:pPr algn="l"/>
          <a:r>
            <a:rPr lang="en-GB" sz="2400" dirty="0" smtClean="0"/>
            <a:t>State oversight</a:t>
          </a:r>
          <a:endParaRPr lang="en-GB" sz="2400" dirty="0"/>
        </a:p>
      </dgm:t>
    </dgm:pt>
    <dgm:pt modelId="{08FBB505-5909-4B0C-9806-AD09E09A0FC4}" type="parTrans" cxnId="{CDA5F27C-7CE9-4991-88B9-B0E907E75057}">
      <dgm:prSet/>
      <dgm:spPr/>
      <dgm:t>
        <a:bodyPr/>
        <a:lstStyle/>
        <a:p>
          <a:endParaRPr lang="en-GB" sz="1600"/>
        </a:p>
      </dgm:t>
    </dgm:pt>
    <dgm:pt modelId="{7C960632-CECF-40E7-9CC6-E714E31D3EC2}" type="sibTrans" cxnId="{CDA5F27C-7CE9-4991-88B9-B0E907E75057}">
      <dgm:prSet/>
      <dgm:spPr/>
      <dgm:t>
        <a:bodyPr/>
        <a:lstStyle/>
        <a:p>
          <a:endParaRPr lang="en-GB" sz="1600"/>
        </a:p>
      </dgm:t>
    </dgm:pt>
    <dgm:pt modelId="{CA8BE03C-867B-476F-8109-1B13A5F68EC6}">
      <dgm:prSet phldrT="[Text]" custT="1"/>
      <dgm:spPr>
        <a:solidFill>
          <a:schemeClr val="accent5">
            <a:lumMod val="75000"/>
            <a:alpha val="74000"/>
          </a:schemeClr>
        </a:solidFill>
      </dgm:spPr>
      <dgm:t>
        <a:bodyPr/>
        <a:lstStyle/>
        <a:p>
          <a:pPr algn="r"/>
          <a:r>
            <a:rPr lang="en-GB" sz="2400" dirty="0" smtClean="0"/>
            <a:t>Non-state oversight</a:t>
          </a:r>
          <a:endParaRPr lang="en-GB" sz="2400" dirty="0"/>
        </a:p>
      </dgm:t>
    </dgm:pt>
    <dgm:pt modelId="{C13F95B0-5369-4F69-8DFE-3EC5EF1333AD}" type="parTrans" cxnId="{9D60FCA5-B56F-42E1-8022-B18DD8831087}">
      <dgm:prSet/>
      <dgm:spPr/>
      <dgm:t>
        <a:bodyPr/>
        <a:lstStyle/>
        <a:p>
          <a:endParaRPr lang="en-GB" sz="1600"/>
        </a:p>
      </dgm:t>
    </dgm:pt>
    <dgm:pt modelId="{903B8309-84AD-4283-9F87-C993EE391E0B}" type="sibTrans" cxnId="{9D60FCA5-B56F-42E1-8022-B18DD8831087}">
      <dgm:prSet/>
      <dgm:spPr/>
      <dgm:t>
        <a:bodyPr/>
        <a:lstStyle/>
        <a:p>
          <a:endParaRPr lang="en-GB" sz="1600"/>
        </a:p>
      </dgm:t>
    </dgm:pt>
    <dgm:pt modelId="{CBADDFA2-7695-4133-9141-707394F00E5E}" type="pres">
      <dgm:prSet presAssocID="{3D03CECC-339B-4294-8BF1-BF58B6BC7D2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9C9BFD5-4940-4900-93FC-9F8E450F9CD7}" type="pres">
      <dgm:prSet presAssocID="{3D03CECC-339B-4294-8BF1-BF58B6BC7D23}" presName="axisShape" presStyleLbl="bgShp" presStyleIdx="0" presStyleCnt="1"/>
      <dgm:spPr/>
    </dgm:pt>
    <dgm:pt modelId="{7E6997A4-AC61-40BA-8DC2-D49CE5D7CF69}" type="pres">
      <dgm:prSet presAssocID="{3D03CECC-339B-4294-8BF1-BF58B6BC7D23}" presName="rect1" presStyleLbl="node1" presStyleIdx="0" presStyleCnt="4" custScaleX="211677" custScaleY="158280" custLinFactNeighborX="-8113" custLinFactNeighborY="11327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87D554C0-2DF0-4D55-8EA2-38978CF170C0}" type="pres">
      <dgm:prSet presAssocID="{3D03CECC-339B-4294-8BF1-BF58B6BC7D23}" presName="rect2" presStyleLbl="node1" presStyleIdx="1" presStyleCnt="4" custScaleX="220487" custScaleY="160273" custLinFactNeighborX="4482" custLinFactNeighborY="17201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3AFD2209-94EC-485D-8217-8DDB43ABA5A6}" type="pres">
      <dgm:prSet presAssocID="{3D03CECC-339B-4294-8BF1-BF58B6BC7D23}" presName="rect3" presStyleLbl="node1" presStyleIdx="2" presStyleCnt="4" custScaleX="226971" custScaleY="169548" custLinFactNeighborX="-10144" custLinFactNeighborY="-15132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14FF5779-4736-43FE-BCF3-BBA6646F91AC}" type="pres">
      <dgm:prSet presAssocID="{3D03CECC-339B-4294-8BF1-BF58B6BC7D23}" presName="rect4" presStyleLbl="node1" presStyleIdx="3" presStyleCnt="4" custScaleX="235154" custScaleY="159010" custLinFactNeighborX="6580" custLinFactNeighborY="-14577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GB"/>
        </a:p>
      </dgm:t>
    </dgm:pt>
  </dgm:ptLst>
  <dgm:cxnLst>
    <dgm:cxn modelId="{4B8E48F3-A2C4-4F60-B15B-5FD48E14DBD7}" srcId="{3D03CECC-339B-4294-8BF1-BF58B6BC7D23}" destId="{C6624CDE-21C5-43EF-8F8C-CE66493DEF6A}" srcOrd="1" destOrd="0" parTransId="{1F6FBD3F-C65E-4372-A538-8EBB8A9D09DD}" sibTransId="{9713FA8C-19E8-4DA5-8FAA-622AD811964F}"/>
    <dgm:cxn modelId="{4EE8B292-9EF5-40D6-AEA9-EAEB7AA05DA4}" type="presOf" srcId="{9CD19C90-60C2-4275-B944-ADE6E553C74C}" destId="{3AFD2209-94EC-485D-8217-8DDB43ABA5A6}" srcOrd="0" destOrd="0" presId="urn:microsoft.com/office/officeart/2005/8/layout/matrix2"/>
    <dgm:cxn modelId="{CDA5F27C-7CE9-4991-88B9-B0E907E75057}" srcId="{3D03CECC-339B-4294-8BF1-BF58B6BC7D23}" destId="{9CD19C90-60C2-4275-B944-ADE6E553C74C}" srcOrd="2" destOrd="0" parTransId="{08FBB505-5909-4B0C-9806-AD09E09A0FC4}" sibTransId="{7C960632-CECF-40E7-9CC6-E714E31D3EC2}"/>
    <dgm:cxn modelId="{9D60FCA5-B56F-42E1-8022-B18DD8831087}" srcId="{3D03CECC-339B-4294-8BF1-BF58B6BC7D23}" destId="{CA8BE03C-867B-476F-8109-1B13A5F68EC6}" srcOrd="3" destOrd="0" parTransId="{C13F95B0-5369-4F69-8DFE-3EC5EF1333AD}" sibTransId="{903B8309-84AD-4283-9F87-C993EE391E0B}"/>
    <dgm:cxn modelId="{180E7866-BA66-42A9-B049-84072D60549D}" type="presOf" srcId="{3D03CECC-339B-4294-8BF1-BF58B6BC7D23}" destId="{CBADDFA2-7695-4133-9141-707394F00E5E}" srcOrd="0" destOrd="0" presId="urn:microsoft.com/office/officeart/2005/8/layout/matrix2"/>
    <dgm:cxn modelId="{1AEFE3FD-B98F-4FEE-AEDC-4F9F24847C7A}" type="presOf" srcId="{CA8BE03C-867B-476F-8109-1B13A5F68EC6}" destId="{14FF5779-4736-43FE-BCF3-BBA6646F91AC}" srcOrd="0" destOrd="0" presId="urn:microsoft.com/office/officeart/2005/8/layout/matrix2"/>
    <dgm:cxn modelId="{8F663C0F-2BB5-4D83-86E3-A3C551C9E32A}" srcId="{3D03CECC-339B-4294-8BF1-BF58B6BC7D23}" destId="{41E3A54E-AFAC-410B-91BE-760537D615D3}" srcOrd="0" destOrd="0" parTransId="{C9228032-B8CF-47DF-9010-89FEA801C177}" sibTransId="{D77E7AB8-8C52-47B5-8336-CFF7252A3026}"/>
    <dgm:cxn modelId="{7DBEDF3F-3D6E-4030-97E8-BC97E89CB2E3}" type="presOf" srcId="{41E3A54E-AFAC-410B-91BE-760537D615D3}" destId="{7E6997A4-AC61-40BA-8DC2-D49CE5D7CF69}" srcOrd="0" destOrd="0" presId="urn:microsoft.com/office/officeart/2005/8/layout/matrix2"/>
    <dgm:cxn modelId="{28FE12BA-E557-423C-B002-7B71D34B8393}" type="presOf" srcId="{C6624CDE-21C5-43EF-8F8C-CE66493DEF6A}" destId="{87D554C0-2DF0-4D55-8EA2-38978CF170C0}" srcOrd="0" destOrd="0" presId="urn:microsoft.com/office/officeart/2005/8/layout/matrix2"/>
    <dgm:cxn modelId="{1ED9AC6F-5E28-40F7-9426-90D67084ACB6}" type="presParOf" srcId="{CBADDFA2-7695-4133-9141-707394F00E5E}" destId="{B9C9BFD5-4940-4900-93FC-9F8E450F9CD7}" srcOrd="0" destOrd="0" presId="urn:microsoft.com/office/officeart/2005/8/layout/matrix2"/>
    <dgm:cxn modelId="{4DEE7ED8-7EE6-4885-AC87-92EB365031F6}" type="presParOf" srcId="{CBADDFA2-7695-4133-9141-707394F00E5E}" destId="{7E6997A4-AC61-40BA-8DC2-D49CE5D7CF69}" srcOrd="1" destOrd="0" presId="urn:microsoft.com/office/officeart/2005/8/layout/matrix2"/>
    <dgm:cxn modelId="{07261D77-80D1-4D2B-8EEC-565F3CFC4464}" type="presParOf" srcId="{CBADDFA2-7695-4133-9141-707394F00E5E}" destId="{87D554C0-2DF0-4D55-8EA2-38978CF170C0}" srcOrd="2" destOrd="0" presId="urn:microsoft.com/office/officeart/2005/8/layout/matrix2"/>
    <dgm:cxn modelId="{B54F4B92-F183-4917-A383-5F27D2162F05}" type="presParOf" srcId="{CBADDFA2-7695-4133-9141-707394F00E5E}" destId="{3AFD2209-94EC-485D-8217-8DDB43ABA5A6}" srcOrd="3" destOrd="0" presId="urn:microsoft.com/office/officeart/2005/8/layout/matrix2"/>
    <dgm:cxn modelId="{EA5F0CF3-3CD3-473A-A06E-426057E26C10}" type="presParOf" srcId="{CBADDFA2-7695-4133-9141-707394F00E5E}" destId="{14FF5779-4736-43FE-BCF3-BBA6646F91AC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30676-2B54-4F0E-849C-9B51B6EB7D6A}">
      <dsp:nvSpPr>
        <dsp:cNvPr id="0" name=""/>
        <dsp:cNvSpPr/>
      </dsp:nvSpPr>
      <dsp:spPr>
        <a:xfrm>
          <a:off x="0" y="0"/>
          <a:ext cx="5770880" cy="3606800"/>
        </a:xfrm>
        <a:prstGeom prst="swooshArrow">
          <a:avLst>
            <a:gd name="adj1" fmla="val 25000"/>
            <a:gd name="adj2" fmla="val 25000"/>
          </a:avLst>
        </a:prstGeom>
        <a:solidFill>
          <a:srgbClr val="1F778A">
            <a:alpha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278A59-BC95-4AB9-90C2-0E21422E69A4}">
      <dsp:nvSpPr>
        <dsp:cNvPr id="0" name=""/>
        <dsp:cNvSpPr/>
      </dsp:nvSpPr>
      <dsp:spPr>
        <a:xfrm>
          <a:off x="1419201" y="1916087"/>
          <a:ext cx="201980" cy="201980"/>
        </a:xfrm>
        <a:prstGeom prst="ellipse">
          <a:avLst/>
        </a:prstGeom>
        <a:solidFill>
          <a:srgbClr val="1F778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845A0-C7FF-4C1E-BE92-FC7476789503}">
      <dsp:nvSpPr>
        <dsp:cNvPr id="0" name=""/>
        <dsp:cNvSpPr/>
      </dsp:nvSpPr>
      <dsp:spPr>
        <a:xfrm>
          <a:off x="1851253" y="2132112"/>
          <a:ext cx="1875536" cy="42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2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165764"/>
              </a:solidFill>
            </a:rPr>
            <a:t>Traditional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solidFill>
                <a:srgbClr val="165764"/>
              </a:solidFill>
            </a:rPr>
            <a:t>Security</a:t>
          </a:r>
          <a:endParaRPr lang="en-US" sz="1400" b="0" kern="1200" dirty="0">
            <a:solidFill>
              <a:srgbClr val="165764"/>
            </a:solidFill>
          </a:endParaRPr>
        </a:p>
      </dsp:txBody>
      <dsp:txXfrm>
        <a:off x="1851253" y="2132112"/>
        <a:ext cx="1875536" cy="425915"/>
      </dsp:txXfrm>
    </dsp:sp>
    <dsp:sp modelId="{7666ED59-9CA0-4433-A78A-4520D8C16B62}">
      <dsp:nvSpPr>
        <dsp:cNvPr id="0" name=""/>
        <dsp:cNvSpPr/>
      </dsp:nvSpPr>
      <dsp:spPr>
        <a:xfrm>
          <a:off x="4371527" y="763959"/>
          <a:ext cx="346252" cy="346252"/>
        </a:xfrm>
        <a:prstGeom prst="ellipse">
          <a:avLst/>
        </a:prstGeom>
        <a:solidFill>
          <a:srgbClr val="1F778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CE9601-6C13-4CCE-8EDD-AB1E4BBF23CB}">
      <dsp:nvSpPr>
        <dsp:cNvPr id="0" name=""/>
        <dsp:cNvSpPr/>
      </dsp:nvSpPr>
      <dsp:spPr>
        <a:xfrm>
          <a:off x="3795469" y="1556050"/>
          <a:ext cx="1875536" cy="623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47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165764"/>
              </a:solidFill>
            </a:rPr>
            <a:t>New Security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165764"/>
              </a:solidFill>
            </a:rPr>
            <a:t>Agenda</a:t>
          </a:r>
          <a:endParaRPr lang="en-US" sz="1400" kern="1200" dirty="0">
            <a:solidFill>
              <a:srgbClr val="165764"/>
            </a:solidFill>
          </a:endParaRPr>
        </a:p>
      </dsp:txBody>
      <dsp:txXfrm>
        <a:off x="3795469" y="1556050"/>
        <a:ext cx="1875536" cy="623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9BFD5-4940-4900-93FC-9F8E450F9CD7}">
      <dsp:nvSpPr>
        <dsp:cNvPr id="0" name=""/>
        <dsp:cNvSpPr/>
      </dsp:nvSpPr>
      <dsp:spPr>
        <a:xfrm>
          <a:off x="2000404" y="-43008"/>
          <a:ext cx="4637088" cy="4637088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E6997A4-AC61-40BA-8DC2-D49CE5D7CF69}">
      <dsp:nvSpPr>
        <dsp:cNvPr id="0" name=""/>
        <dsp:cNvSpPr/>
      </dsp:nvSpPr>
      <dsp:spPr>
        <a:xfrm>
          <a:off x="1115619" y="-72000"/>
          <a:ext cx="3926259" cy="2935833"/>
        </a:xfrm>
        <a:prstGeom prst="ellipse">
          <a:avLst/>
        </a:prstGeom>
        <a:solidFill>
          <a:srgbClr val="C00000">
            <a:alpha val="7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State providers</a:t>
          </a:r>
          <a:endParaRPr lang="en-GB" sz="2400" kern="1200" dirty="0"/>
        </a:p>
      </dsp:txBody>
      <dsp:txXfrm>
        <a:off x="1690606" y="357943"/>
        <a:ext cx="2776285" cy="2075947"/>
      </dsp:txXfrm>
    </dsp:sp>
    <dsp:sp modelId="{87D554C0-2DF0-4D55-8EA2-38978CF170C0}">
      <dsp:nvSpPr>
        <dsp:cNvPr id="0" name=""/>
        <dsp:cNvSpPr/>
      </dsp:nvSpPr>
      <dsp:spPr>
        <a:xfrm>
          <a:off x="3446962" y="18469"/>
          <a:ext cx="4089670" cy="2972800"/>
        </a:xfrm>
        <a:prstGeom prst="ellipse">
          <a:avLst/>
        </a:prstGeom>
        <a:solidFill>
          <a:srgbClr val="92D050">
            <a:alpha val="74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Non-state providers</a:t>
          </a:r>
          <a:endParaRPr lang="en-GB" sz="2400" kern="1200" dirty="0"/>
        </a:p>
      </dsp:txBody>
      <dsp:txXfrm>
        <a:off x="4045880" y="453825"/>
        <a:ext cx="2891834" cy="2102088"/>
      </dsp:txXfrm>
    </dsp:sp>
    <dsp:sp modelId="{3AFD2209-94EC-485D-8217-8DDB43ABA5A6}">
      <dsp:nvSpPr>
        <dsp:cNvPr id="0" name=""/>
        <dsp:cNvSpPr/>
      </dsp:nvSpPr>
      <dsp:spPr>
        <a:xfrm>
          <a:off x="936109" y="1512159"/>
          <a:ext cx="4209938" cy="3144835"/>
        </a:xfrm>
        <a:prstGeom prst="ellipse">
          <a:avLst/>
        </a:prstGeom>
        <a:solidFill>
          <a:schemeClr val="accent4">
            <a:lumMod val="75000"/>
            <a:alpha val="74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State oversight</a:t>
          </a:r>
          <a:endParaRPr lang="en-GB" sz="2400" kern="1200" dirty="0"/>
        </a:p>
      </dsp:txBody>
      <dsp:txXfrm>
        <a:off x="1552640" y="1972709"/>
        <a:ext cx="2976876" cy="2223735"/>
      </dsp:txXfrm>
    </dsp:sp>
    <dsp:sp modelId="{14FF5779-4736-43FE-BCF3-BBA6646F91AC}">
      <dsp:nvSpPr>
        <dsp:cNvPr id="0" name=""/>
        <dsp:cNvSpPr/>
      </dsp:nvSpPr>
      <dsp:spPr>
        <a:xfrm>
          <a:off x="3349852" y="1620184"/>
          <a:ext cx="4361719" cy="2949373"/>
        </a:xfrm>
        <a:prstGeom prst="ellipse">
          <a:avLst/>
        </a:prstGeom>
        <a:solidFill>
          <a:schemeClr val="accent5">
            <a:lumMod val="75000"/>
            <a:alpha val="74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Non-state oversight</a:t>
          </a:r>
          <a:endParaRPr lang="en-GB" sz="2400" kern="1200" dirty="0"/>
        </a:p>
      </dsp:txBody>
      <dsp:txXfrm>
        <a:off x="3988611" y="2052110"/>
        <a:ext cx="3084201" cy="2085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BECAE-2531-4ED3-99C5-C6AB832050A0}" type="datetimeFigureOut">
              <a:rPr lang="en-US" smtClean="0"/>
              <a:pPr/>
              <a:t>12/05/15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05061-74C7-4714-ACE5-0258DD1F97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05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DFF172-5EAC-4634-A911-A955F9B93462}" type="datetimeFigureOut">
              <a:rPr lang="en-GB"/>
              <a:pPr>
                <a:defRPr/>
              </a:pPr>
              <a:t>12/05/15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666784D-DA12-4467-803D-FACC5F4952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064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sz="1600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sz="1600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sz="1600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sz="1600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A5EA4-60B0-439E-AE51-217728EC6B70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B32D-A82F-426D-ACDE-95B4774E616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6784D-DA12-4467-803D-FACC5F4952C8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B32D-A82F-426D-ACDE-95B4774E6169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B32D-A82F-426D-ACDE-95B4774E616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B32D-A82F-426D-ACDE-95B4774E6169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Slides 1-3 help introduce the subject, and locate the session within the overall structure of the course. The sessions are structured in 4 thematic groups: concept of SSR; implementation of SSR; actors of SSR; and cross-cutting issues. Briefly explain the session outline and objectives using slide 3.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minutes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explaining these slides.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sz="1200" dirty="0" smtClean="0"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98C20-8D3F-4E8E-BE1D-407AE23D6D19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98C20-8D3F-4E8E-BE1D-407AE23D6D19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fr-CH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98C20-8D3F-4E8E-BE1D-407AE23D6D19}" type="slidenum">
              <a:rPr lang="fr-FR" smtClean="0"/>
              <a:pPr/>
              <a:t>36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98C20-8D3F-4E8E-BE1D-407AE23D6D19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28A69-F929-4A16-A689-A9AE36EE53E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3FF567-6419-43F7-BF8C-5B674683D6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9A85A5-EEF2-4AF0-A9AA-EF06BA45C60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51F27-F7FF-4C4E-BC1C-079DC22FC47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B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8"/>
          <p:cNvSpPr/>
          <p:nvPr userDrawn="1"/>
        </p:nvSpPr>
        <p:spPr>
          <a:xfrm>
            <a:off x="0" y="5805488"/>
            <a:ext cx="9144000" cy="1052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2155825" algn="l"/>
              </a:tabLst>
              <a:defRPr/>
            </a:pPr>
            <a:r>
              <a:rPr lang="fr-CH" sz="800" b="1" dirty="0" smtClean="0">
                <a:solidFill>
                  <a:srgbClr val="1F778A"/>
                </a:solidFill>
                <a:latin typeface="FS Albert Pro Narrow" pitchFamily="50" charset="0"/>
              </a:rPr>
              <a:t>	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2155825" algn="l"/>
              </a:tabLst>
              <a:defRPr/>
            </a:pPr>
            <a:endParaRPr lang="fr-CH" sz="800" b="1" dirty="0" smtClean="0">
              <a:solidFill>
                <a:srgbClr val="1F778A"/>
              </a:solidFill>
              <a:latin typeface="FS Albert Pro Narrow" pitchFamily="50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2155825" algn="l"/>
              </a:tabLst>
              <a:defRPr/>
            </a:pPr>
            <a:r>
              <a:rPr lang="fr-CH" sz="800" b="1" dirty="0" smtClean="0">
                <a:solidFill>
                  <a:srgbClr val="1F778A"/>
                </a:solidFill>
                <a:latin typeface="FS Albert Pro Narrow" pitchFamily="50" charset="0"/>
              </a:rPr>
              <a:t>	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1974850" algn="l"/>
              </a:tabLst>
              <a:defRPr/>
            </a:pPr>
            <a:r>
              <a:rPr lang="fr-CH" sz="800" b="1" dirty="0" smtClean="0">
                <a:solidFill>
                  <a:srgbClr val="1F778A"/>
                </a:solidFill>
                <a:latin typeface="FS Albert Pro Narrow" pitchFamily="50" charset="0"/>
              </a:rPr>
              <a:t>	</a:t>
            </a:r>
            <a:r>
              <a:rPr lang="fr-CH" sz="700" b="1" dirty="0" smtClean="0">
                <a:solidFill>
                  <a:srgbClr val="1F778A"/>
                </a:solidFill>
                <a:latin typeface="FS Albert Pro Narrow" pitchFamily="50" charset="0"/>
              </a:rPr>
              <a:t>Geneva Centre for the </a:t>
            </a:r>
            <a:r>
              <a:rPr lang="fr-CH" sz="700" b="1" dirty="0" err="1" smtClean="0">
                <a:solidFill>
                  <a:srgbClr val="1F778A"/>
                </a:solidFill>
                <a:latin typeface="FS Albert Pro Narrow" pitchFamily="50" charset="0"/>
              </a:rPr>
              <a:t>Democratic</a:t>
            </a:r>
            <a:r>
              <a:rPr lang="fr-CH" sz="700" b="1" baseline="0" dirty="0" smtClean="0">
                <a:solidFill>
                  <a:srgbClr val="1F778A"/>
                </a:solidFill>
                <a:latin typeface="FS Albert Pro Narrow" pitchFamily="50" charset="0"/>
              </a:rPr>
              <a:t> Control  of </a:t>
            </a:r>
            <a:r>
              <a:rPr lang="fr-CH" sz="700" b="1" baseline="0" dirty="0" err="1" smtClean="0">
                <a:solidFill>
                  <a:srgbClr val="1F778A"/>
                </a:solidFill>
                <a:latin typeface="FS Albert Pro Narrow" pitchFamily="50" charset="0"/>
              </a:rPr>
              <a:t>Armed</a:t>
            </a:r>
            <a:r>
              <a:rPr lang="fr-CH" sz="700" b="1" baseline="0" dirty="0" smtClean="0">
                <a:solidFill>
                  <a:srgbClr val="1F778A"/>
                </a:solidFill>
                <a:latin typeface="FS Albert Pro Narrow" pitchFamily="50" charset="0"/>
              </a:rPr>
              <a:t> Forces (DCAF)</a:t>
            </a:r>
          </a:p>
          <a:p>
            <a:pPr algn="l" defTabSz="1241425" fontAlgn="auto">
              <a:spcBef>
                <a:spcPts val="0"/>
              </a:spcBef>
              <a:spcAft>
                <a:spcPts val="0"/>
              </a:spcAft>
              <a:tabLst>
                <a:tab pos="1974850" algn="l"/>
              </a:tabLst>
              <a:defRPr/>
            </a:pPr>
            <a:r>
              <a:rPr lang="fr-CH" sz="1600" b="0" dirty="0" smtClean="0">
                <a:solidFill>
                  <a:srgbClr val="1F778A"/>
                </a:solidFill>
                <a:latin typeface="FS Albert Pro" pitchFamily="50" charset="0"/>
              </a:rPr>
              <a:t>	</a:t>
            </a:r>
            <a:r>
              <a:rPr lang="fr-CH" sz="1400" b="0" dirty="0" smtClean="0">
                <a:solidFill>
                  <a:srgbClr val="1F778A"/>
                </a:solidFill>
                <a:latin typeface="FS Albert Pro" pitchFamily="50" charset="0"/>
              </a:rPr>
              <a:t>The</a:t>
            </a:r>
            <a:r>
              <a:rPr lang="fr-CH" sz="1400" b="0" baseline="0" dirty="0" smtClean="0">
                <a:solidFill>
                  <a:srgbClr val="1F778A"/>
                </a:solidFill>
                <a:latin typeface="FS Albert Pro" pitchFamily="50" charset="0"/>
              </a:rPr>
              <a:t> International Security </a:t>
            </a:r>
            <a:r>
              <a:rPr lang="fr-CH" sz="1400" b="0" baseline="0" dirty="0" err="1" smtClean="0">
                <a:solidFill>
                  <a:srgbClr val="1F778A"/>
                </a:solidFill>
                <a:latin typeface="FS Albert Pro" pitchFamily="50" charset="0"/>
              </a:rPr>
              <a:t>Sector</a:t>
            </a:r>
            <a:r>
              <a:rPr lang="fr-CH" sz="1400" b="0" baseline="0" dirty="0" smtClean="0">
                <a:solidFill>
                  <a:srgbClr val="1F778A"/>
                </a:solidFill>
                <a:latin typeface="FS Albert Pro" pitchFamily="50" charset="0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1974850" algn="l"/>
              </a:tabLst>
              <a:defRPr/>
            </a:pPr>
            <a:r>
              <a:rPr lang="fr-CH" sz="1400" b="0" baseline="0" dirty="0" smtClean="0">
                <a:solidFill>
                  <a:srgbClr val="1F778A"/>
                </a:solidFill>
                <a:latin typeface="FS Albert Pro" pitchFamily="50" charset="0"/>
              </a:rPr>
              <a:t>	</a:t>
            </a:r>
            <a:r>
              <a:rPr lang="fr-CH" sz="1400" b="0" baseline="0" dirty="0" err="1" smtClean="0">
                <a:solidFill>
                  <a:srgbClr val="1F778A"/>
                </a:solidFill>
                <a:latin typeface="FS Albert Pro" pitchFamily="50" charset="0"/>
              </a:rPr>
              <a:t>Advisory</a:t>
            </a:r>
            <a:r>
              <a:rPr lang="fr-CH" sz="1400" b="0" baseline="0" dirty="0" smtClean="0">
                <a:solidFill>
                  <a:srgbClr val="1F778A"/>
                </a:solidFill>
                <a:latin typeface="FS Albert Pro" pitchFamily="50" charset="0"/>
              </a:rPr>
              <a:t> Team (ISSAT)</a:t>
            </a:r>
            <a:endParaRPr lang="en-GB" sz="1400" b="0" dirty="0">
              <a:solidFill>
                <a:srgbClr val="1F778A"/>
              </a:solidFill>
              <a:latin typeface="FS Albert Pro" pitchFamily="50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33056"/>
            <a:ext cx="5580112" cy="1872208"/>
          </a:xfrm>
          <a:solidFill>
            <a:srgbClr val="FFDE53">
              <a:alpha val="73725"/>
            </a:srgbClr>
          </a:solidFill>
        </p:spPr>
        <p:txBody>
          <a:bodyPr>
            <a:noAutofit/>
          </a:bodyPr>
          <a:lstStyle>
            <a:lvl1pPr marL="361950" indent="0" algn="l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6" name="Picture 5" descr="ISSAT-DCAF_Arial 2012-05-09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79512" y="5949280"/>
            <a:ext cx="1728192" cy="809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453188"/>
            <a:ext cx="9144000" cy="4048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DD4B"/>
                </a:solidFill>
              </a:rPr>
              <a:t>© DCAF/ISSAT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DD4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5732463"/>
            <a:chOff x="0" y="0"/>
            <a:chExt cx="9144000" cy="5732463"/>
          </a:xfrm>
        </p:grpSpPr>
        <p:pic>
          <p:nvPicPr>
            <p:cNvPr id="4" name="Picture 6" descr="BG.jpg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62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7"/>
            <p:cNvSpPr/>
            <p:nvPr userDrawn="1"/>
          </p:nvSpPr>
          <p:spPr>
            <a:xfrm>
              <a:off x="0" y="0"/>
              <a:ext cx="9144000" cy="5732463"/>
            </a:xfrm>
            <a:prstGeom prst="rect">
              <a:avLst/>
            </a:prstGeom>
            <a:solidFill>
              <a:schemeClr val="accent5">
                <a:lumMod val="5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97152"/>
            <a:ext cx="9144000" cy="1650107"/>
          </a:xfrm>
          <a:solidFill>
            <a:srgbClr val="FFDD4B">
              <a:alpha val="74000"/>
            </a:srgbClr>
          </a:solidFill>
        </p:spPr>
        <p:txBody>
          <a:bodyPr anchor="t"/>
          <a:lstStyle>
            <a:lvl1pPr algn="r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176464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248472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mb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B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/>
          <p:nvPr userDrawn="1"/>
        </p:nvSpPr>
        <p:spPr>
          <a:xfrm>
            <a:off x="4427538" y="981075"/>
            <a:ext cx="4716462" cy="5876925"/>
          </a:xfrm>
          <a:prstGeom prst="rect">
            <a:avLst/>
          </a:prstGeom>
          <a:solidFill>
            <a:schemeClr val="accent5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360000" rIns="360000" bIns="360000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/>
          </a:p>
        </p:txBody>
      </p:sp>
      <p:sp>
        <p:nvSpPr>
          <p:cNvPr id="5" name="Rectangle 7"/>
          <p:cNvSpPr/>
          <p:nvPr userDrawn="1"/>
        </p:nvSpPr>
        <p:spPr>
          <a:xfrm>
            <a:off x="4427538" y="0"/>
            <a:ext cx="4716462" cy="981075"/>
          </a:xfrm>
          <a:prstGeom prst="rect">
            <a:avLst/>
          </a:prstGeom>
          <a:solidFill>
            <a:schemeClr val="accent5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>
                <a:solidFill>
                  <a:srgbClr val="FFDD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427538" y="1268760"/>
            <a:ext cx="4716462" cy="558924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FFDD4B"/>
                </a:solidFill>
              </a:defRPr>
            </a:lvl1pPr>
            <a:lvl2pPr>
              <a:defRPr sz="2000">
                <a:solidFill>
                  <a:srgbClr val="FFDD4B"/>
                </a:solidFill>
              </a:defRPr>
            </a:lvl2pPr>
            <a:lvl3pPr>
              <a:defRPr sz="1800">
                <a:solidFill>
                  <a:srgbClr val="FFDD4B"/>
                </a:solidFill>
              </a:defRPr>
            </a:lvl3pPr>
            <a:lvl4pPr>
              <a:defRPr sz="1600">
                <a:solidFill>
                  <a:srgbClr val="FFDD4B"/>
                </a:solidFill>
              </a:defRPr>
            </a:lvl4pPr>
            <a:lvl5pPr>
              <a:defRPr sz="1600">
                <a:solidFill>
                  <a:srgbClr val="FFDD4B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D82ACC-5BFE-4763-B7F8-845C48802ECC}" type="datetimeFigureOut">
              <a:rPr lang="en-GB" smtClean="0"/>
              <a:pPr/>
              <a:t>12/05/15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5617F7-932A-4F7A-9A08-FC157A32B3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DF0ED-796C-46D1-8190-70B04A3B6FAF}" type="datetimeFigureOut">
              <a:rPr lang="en-GB" smtClean="0"/>
              <a:pPr/>
              <a:t>12/05/15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FEDD0F-26B2-4B1F-AFA2-5CACD7D13F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6423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412875"/>
          </a:xfrm>
          <a:prstGeom prst="rect">
            <a:avLst/>
          </a:prstGeom>
          <a:solidFill>
            <a:schemeClr val="accent5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6453188"/>
            <a:ext cx="9144000" cy="40481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DD4B"/>
                </a:solidFill>
              </a:rPr>
              <a:t>© DCAF/ISSAT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56" r:id="rId4"/>
    <p:sldLayoutId id="2147483655" r:id="rId5"/>
    <p:sldLayoutId id="2147483660" r:id="rId6"/>
    <p:sldLayoutId id="2147483661" r:id="rId7"/>
    <p:sldLayoutId id="2147483662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FFDD4B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FDD4B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1596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1596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21596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21596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2159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33056"/>
            <a:ext cx="6588224" cy="1872208"/>
          </a:xfrm>
        </p:spPr>
        <p:txBody>
          <a:bodyPr/>
          <a:lstStyle/>
          <a:p>
            <a:r>
              <a:rPr lang="en-GB" dirty="0" smtClean="0"/>
              <a:t>SESSION 9</a:t>
            </a:r>
            <a:br>
              <a:rPr lang="en-GB" dirty="0" smtClean="0"/>
            </a:br>
            <a:r>
              <a:rPr lang="en-GB" dirty="0" smtClean="0"/>
              <a:t>Introduction to Justice and Security Sector Reform (JSSR)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SSR key Characteristics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659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1                                      2                                       3</a:t>
            </a:r>
          </a:p>
          <a:p>
            <a:pPr algn="ctr">
              <a:buNone/>
            </a:pPr>
            <a:r>
              <a:rPr lang="en-GB" sz="2000" dirty="0" smtClean="0"/>
              <a:t>fundamental approach                core objectives             essential dimensions</a:t>
            </a:r>
            <a:endParaRPr lang="en-GB" sz="2000" dirty="0"/>
          </a:p>
        </p:txBody>
      </p:sp>
      <p:sp>
        <p:nvSpPr>
          <p:cNvPr id="4" name="AutoShape 11"/>
          <p:cNvSpPr>
            <a:spLocks noChangeArrowheads="1"/>
          </p:cNvSpPr>
          <p:nvPr/>
        </p:nvSpPr>
        <p:spPr bwMode="auto">
          <a:xfrm>
            <a:off x="899592" y="2961048"/>
            <a:ext cx="2195735" cy="2840037"/>
          </a:xfrm>
          <a:prstGeom prst="diamond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defRPr/>
            </a:pPr>
            <a:endParaRPr lang="en-US" sz="11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200" spc="-15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Local</a:t>
            </a:r>
          </a:p>
          <a:p>
            <a:pPr algn="ctr" defTabSz="1073150">
              <a:defRPr/>
            </a:pPr>
            <a:r>
              <a:rPr lang="en-US" sz="2200" spc="-15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ownership</a:t>
            </a:r>
            <a:endParaRPr lang="en-US" sz="2200" spc="-150" dirty="0">
              <a:solidFill>
                <a:schemeClr val="bg1"/>
              </a:solidFill>
              <a:latin typeface="Calibri" pitchFamily="34" charset="0"/>
              <a:ea typeface="ＭＳ Ｐゴシック" pitchFamily="-111" charset="-128"/>
              <a:cs typeface="Arial" charset="0"/>
            </a:endParaRPr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3816136" y="3105064"/>
            <a:ext cx="1980000" cy="1296169"/>
          </a:xfrm>
          <a:prstGeom prst="roundRect">
            <a:avLst>
              <a:gd name="adj" fmla="val 19535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Effectiveness</a:t>
            </a:r>
            <a:endParaRPr lang="en-US" sz="2200" dirty="0">
              <a:solidFill>
                <a:schemeClr val="bg1"/>
              </a:solidFill>
              <a:latin typeface="+mj-lt"/>
              <a:ea typeface="ＭＳ Ｐゴシック" pitchFamily="-111" charset="-128"/>
              <a:cs typeface="Arial" charset="0"/>
            </a:endParaRP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3816136" y="4473216"/>
            <a:ext cx="1980000" cy="1296000"/>
          </a:xfrm>
          <a:prstGeom prst="roundRect">
            <a:avLst>
              <a:gd name="adj" fmla="val 19535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Accountability</a:t>
            </a:r>
            <a:endParaRPr lang="en-US" sz="2200" dirty="0">
              <a:solidFill>
                <a:schemeClr val="bg1"/>
              </a:solidFill>
              <a:latin typeface="+mj-lt"/>
              <a:ea typeface="ＭＳ Ｐゴシック" pitchFamily="-111" charset="-128"/>
              <a:cs typeface="Arial" charset="0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6660232" y="2745024"/>
            <a:ext cx="1728000" cy="90000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Political</a:t>
            </a:r>
            <a:endParaRPr lang="en-US" sz="2200" dirty="0">
              <a:solidFill>
                <a:schemeClr val="bg1"/>
              </a:solidFill>
              <a:latin typeface="+mj-lt"/>
              <a:ea typeface="ＭＳ Ｐゴシック" pitchFamily="-111" charset="-128"/>
              <a:cs typeface="Arial" charset="0"/>
            </a:endParaRPr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6660232" y="3969160"/>
            <a:ext cx="1728000" cy="90000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  <a:latin typeface="+mj-lt"/>
                <a:ea typeface="ＭＳ Ｐゴシック" pitchFamily="-111" charset="-128"/>
                <a:cs typeface="Times New Roman" pitchFamily="18" charset="0"/>
              </a:rPr>
              <a:t>Holistic</a:t>
            </a:r>
            <a:endParaRPr lang="en-US" sz="2200" dirty="0">
              <a:solidFill>
                <a:schemeClr val="bg1"/>
              </a:solidFill>
              <a:latin typeface="+mj-lt"/>
              <a:ea typeface="ＭＳ Ｐゴシック" pitchFamily="-111" charset="-128"/>
              <a:cs typeface="Arial" charset="0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660232" y="5193296"/>
            <a:ext cx="1728192" cy="90000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  <a:latin typeface="+mj-lt"/>
                <a:ea typeface="Calibri" pitchFamily="34" charset="0"/>
                <a:cs typeface="Times New Roman" pitchFamily="18" charset="0"/>
              </a:rPr>
              <a:t>Technical</a:t>
            </a:r>
            <a:endParaRPr lang="en-US" sz="2200" dirty="0">
              <a:solidFill>
                <a:schemeClr val="bg1"/>
              </a:solidFill>
              <a:latin typeface="+mj-lt"/>
              <a:ea typeface="ＭＳ Ｐゴシック" pitchFamily="-111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37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ownership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ownership of SSR</a:t>
            </a:r>
          </a:p>
          <a:p>
            <a:pPr lvl="1"/>
            <a:r>
              <a:rPr lang="en-US" dirty="0" smtClean="0"/>
              <a:t>Strengthens institutional legitimacy</a:t>
            </a:r>
          </a:p>
          <a:p>
            <a:pPr lvl="1"/>
            <a:r>
              <a:rPr lang="en-US" dirty="0" smtClean="0"/>
              <a:t>Ensures buy-in and makes SSR sustainable</a:t>
            </a:r>
          </a:p>
          <a:p>
            <a:pPr lvl="1"/>
            <a:r>
              <a:rPr lang="en-US" dirty="0" smtClean="0"/>
              <a:t>Ensures that SSR responds to local needs</a:t>
            </a:r>
          </a:p>
          <a:p>
            <a:endParaRPr lang="en-US" dirty="0" smtClean="0"/>
          </a:p>
          <a:p>
            <a:r>
              <a:rPr lang="en-US" dirty="0" smtClean="0"/>
              <a:t>Principal role of donors is, therefore, to</a:t>
            </a:r>
          </a:p>
          <a:p>
            <a:pPr lvl="1"/>
            <a:r>
              <a:rPr lang="en-US" dirty="0" smtClean="0"/>
              <a:t>Support SSR processes and</a:t>
            </a:r>
          </a:p>
          <a:p>
            <a:pPr lvl="1"/>
            <a:r>
              <a:rPr lang="en-US" dirty="0" smtClean="0"/>
              <a:t>Build local capacity (state and civil society)</a:t>
            </a:r>
          </a:p>
          <a:p>
            <a:pPr lvl="1"/>
            <a:r>
              <a:rPr lang="en-US" dirty="0" smtClean="0"/>
              <a:t>Note: support is desirable and necessary!</a:t>
            </a:r>
          </a:p>
          <a:p>
            <a:endParaRPr lang="en-US" dirty="0" smtClean="0"/>
          </a:p>
          <a:p>
            <a:r>
              <a:rPr lang="en-US" dirty="0" smtClean="0"/>
              <a:t>Donors </a:t>
            </a:r>
            <a:r>
              <a:rPr lang="en-US" b="1" dirty="0" smtClean="0"/>
              <a:t>do not do </a:t>
            </a:r>
            <a:r>
              <a:rPr lang="en-US" dirty="0" smtClean="0"/>
              <a:t>but support SSR!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204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ONE FUNDAMENTAL APPROACH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7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ownership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Donors’ temptation to externally drive processes</a:t>
            </a:r>
          </a:p>
          <a:p>
            <a:pPr lvl="1"/>
            <a:r>
              <a:rPr lang="en-US" dirty="0" smtClean="0"/>
              <a:t>Believe in universal applicability of own models</a:t>
            </a:r>
          </a:p>
          <a:p>
            <a:pPr lvl="1"/>
            <a:r>
              <a:rPr lang="en-US" dirty="0" smtClean="0"/>
              <a:t>Political agendas of donors</a:t>
            </a:r>
          </a:p>
          <a:p>
            <a:pPr lvl="1"/>
            <a:r>
              <a:rPr lang="en-US" dirty="0" smtClean="0"/>
              <a:t>Slow pace of reform and change</a:t>
            </a:r>
          </a:p>
          <a:p>
            <a:pPr lvl="1"/>
            <a:r>
              <a:rPr lang="en-US" dirty="0" smtClean="0"/>
              <a:t>Presence of spoilers and other “difficult” actors</a:t>
            </a:r>
          </a:p>
          <a:p>
            <a:pPr lvl="1"/>
            <a:r>
              <a:rPr lang="en-US" dirty="0" smtClean="0"/>
              <a:t>Short funding cycles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externally driven processes</a:t>
            </a:r>
          </a:p>
          <a:p>
            <a:pPr lvl="1"/>
            <a:r>
              <a:rPr lang="en-US" dirty="0" smtClean="0"/>
              <a:t>Produce resentment and resistance</a:t>
            </a:r>
          </a:p>
          <a:p>
            <a:pPr lvl="1"/>
            <a:r>
              <a:rPr lang="en-US" dirty="0" smtClean="0"/>
              <a:t>Lead to inertia and limited commitment</a:t>
            </a:r>
          </a:p>
          <a:p>
            <a:pPr lvl="1"/>
            <a:r>
              <a:rPr lang="en-US" dirty="0" smtClean="0"/>
              <a:t>Fail to understand local needs and local traditions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204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ONE FUNDAMENTAL APPROACH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33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ownership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Take domestic actors seriously</a:t>
            </a:r>
          </a:p>
          <a:p>
            <a:pPr lvl="1"/>
            <a:r>
              <a:rPr lang="en-GB" dirty="0" smtClean="0"/>
              <a:t>Use domestic language, respect local customs</a:t>
            </a:r>
          </a:p>
          <a:p>
            <a:pPr lvl="1"/>
            <a:r>
              <a:rPr lang="en-GB" dirty="0" smtClean="0"/>
              <a:t>Empower, do not substitute</a:t>
            </a:r>
          </a:p>
          <a:p>
            <a:pPr lvl="1"/>
            <a:r>
              <a:rPr lang="en-GB" dirty="0" smtClean="0"/>
              <a:t>Be flexible, open, and ready to compromise</a:t>
            </a:r>
          </a:p>
          <a:p>
            <a:r>
              <a:rPr lang="en-GB" dirty="0" smtClean="0"/>
              <a:t>Promote participatory approaches</a:t>
            </a:r>
          </a:p>
          <a:p>
            <a:pPr lvl="1"/>
            <a:r>
              <a:rPr lang="en-GB" dirty="0" smtClean="0"/>
              <a:t>SSR should be nationally-owned, not government-owned</a:t>
            </a:r>
          </a:p>
          <a:p>
            <a:r>
              <a:rPr lang="en-GB" dirty="0" smtClean="0"/>
              <a:t>Make SSR people-centred, not elite-focused</a:t>
            </a:r>
          </a:p>
          <a:p>
            <a:pPr lvl="1"/>
            <a:r>
              <a:rPr lang="en-GB" dirty="0" smtClean="0"/>
              <a:t>Joint needs assessments, involvement in SSR processes</a:t>
            </a:r>
          </a:p>
          <a:p>
            <a:pPr lvl="1"/>
            <a:r>
              <a:rPr lang="en-GB" dirty="0" smtClean="0"/>
              <a:t>Adopt a problem-solving approach</a:t>
            </a:r>
          </a:p>
          <a:p>
            <a:r>
              <a:rPr lang="en-GB" dirty="0" smtClean="0"/>
              <a:t>Include civic empowerment in SSR</a:t>
            </a:r>
          </a:p>
          <a:p>
            <a:pPr lvl="1"/>
            <a:r>
              <a:rPr lang="en-GB" dirty="0" smtClean="0"/>
              <a:t>SSR is not just about the public sector but also about citizens</a:t>
            </a:r>
          </a:p>
          <a:p>
            <a:pPr lvl="1"/>
            <a:r>
              <a:rPr lang="en-GB" dirty="0" smtClean="0"/>
              <a:t>Build the capacity of civil society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204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ONE FUNDAMENTAL APPROACH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70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Accountability and effectiveness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core objectives:</a:t>
            </a:r>
          </a:p>
          <a:p>
            <a:pPr lvl="1"/>
            <a:r>
              <a:rPr lang="en-US" dirty="0" smtClean="0"/>
              <a:t>OECD: delivery and governance</a:t>
            </a:r>
          </a:p>
          <a:p>
            <a:pPr lvl="1"/>
            <a:r>
              <a:rPr lang="en-US" dirty="0" smtClean="0"/>
              <a:t>UN: effectiveness and accountability</a:t>
            </a:r>
          </a:p>
          <a:p>
            <a:pPr lvl="1"/>
            <a:r>
              <a:rPr lang="en-US" dirty="0" smtClean="0"/>
              <a:t>EU: functioning and governance</a:t>
            </a:r>
          </a:p>
          <a:p>
            <a:pPr lvl="1"/>
            <a:r>
              <a:rPr lang="en-US" dirty="0" smtClean="0"/>
              <a:t>Capacity and integrity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twin objectives of SSR</a:t>
            </a:r>
          </a:p>
          <a:p>
            <a:pPr lvl="1"/>
            <a:r>
              <a:rPr lang="en-US" dirty="0" smtClean="0"/>
              <a:t>Just effectiveness: not SSR</a:t>
            </a:r>
          </a:p>
          <a:p>
            <a:pPr lvl="1"/>
            <a:r>
              <a:rPr lang="en-US" dirty="0" smtClean="0"/>
              <a:t>Just accountability: not SSR</a:t>
            </a:r>
          </a:p>
          <a:p>
            <a:pPr lvl="1"/>
            <a:endParaRPr lang="en-US" dirty="0" smtClean="0"/>
          </a:p>
          <a:p>
            <a:pPr lvl="1" algn="ctr">
              <a:buNone/>
            </a:pPr>
            <a:r>
              <a:rPr lang="en-US" sz="2400" dirty="0" smtClean="0"/>
              <a:t>Seek balance in promoting both objectives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2370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TWO CORE OBJECTIVES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5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sensitivity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4392488" cy="4637112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SSR is so political because …</a:t>
            </a:r>
          </a:p>
          <a:p>
            <a:pPr lvl="1"/>
            <a:r>
              <a:rPr lang="en-US" dirty="0" smtClean="0"/>
              <a:t>Power and sovereignty</a:t>
            </a:r>
          </a:p>
          <a:p>
            <a:pPr lvl="1"/>
            <a:r>
              <a:rPr lang="en-US" dirty="0" smtClean="0"/>
              <a:t>Use of force</a:t>
            </a:r>
          </a:p>
          <a:p>
            <a:pPr lvl="1"/>
            <a:r>
              <a:rPr lang="en-US" dirty="0" smtClean="0"/>
              <a:t>Status and income</a:t>
            </a:r>
          </a:p>
          <a:p>
            <a:pPr lvl="1"/>
            <a:r>
              <a:rPr lang="en-US" dirty="0" smtClean="0"/>
              <a:t>Resources and privileges</a:t>
            </a:r>
          </a:p>
          <a:p>
            <a:pPr lvl="1"/>
            <a:r>
              <a:rPr lang="en-US" dirty="0" smtClean="0"/>
              <a:t>A society’s values: freedom, rights, security</a:t>
            </a:r>
          </a:p>
          <a:p>
            <a:pPr lvl="1"/>
            <a:r>
              <a:rPr lang="en-US" dirty="0" smtClean="0"/>
              <a:t>A country’s political system and architecture</a:t>
            </a:r>
          </a:p>
          <a:p>
            <a:endParaRPr lang="en-US" dirty="0" smtClean="0"/>
          </a:p>
          <a:p>
            <a:r>
              <a:rPr lang="en-US" dirty="0" smtClean="0"/>
              <a:t>A political process that produces winners and losers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77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THREE ESSENTIAL DIMENSIONs</a:t>
            </a:r>
            <a:endParaRPr lang="en-GB" dirty="0">
              <a:solidFill>
                <a:srgbClr val="FFDD4B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355976" y="1556792"/>
            <a:ext cx="45365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Promote drivers of change, manage spoilers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Assess carefully: who are the stake holders?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for an inception phase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Promote consultative, inclusive processes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Ensure flexibility in planning and implementation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Political time is not project time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59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up project structures that include political actors</a:t>
            </a:r>
          </a:p>
        </p:txBody>
      </p:sp>
    </p:spTree>
    <p:extLst>
      <p:ext uri="{BB962C8B-B14F-4D97-AF65-F5344CB8AC3E}">
        <p14:creationId xmlns:p14="http://schemas.microsoft.com/office/powerpoint/2010/main" val="157233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Holistic nature</a:t>
            </a:r>
            <a:endParaRPr lang="en-GB" dirty="0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1024352" y="4395788"/>
            <a:ext cx="7848600" cy="431800"/>
          </a:xfrm>
          <a:prstGeom prst="rect">
            <a:avLst/>
          </a:prstGeom>
          <a:solidFill>
            <a:schemeClr val="accent1">
              <a:lumMod val="75000"/>
              <a:alpha val="87450"/>
            </a:schemeClr>
          </a:solidFill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15000"/>
              </a:spcBef>
              <a:buClr>
                <a:srgbClr val="3366FF"/>
              </a:buClr>
              <a:buSzPct val="120000"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Other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1043608" y="2924944"/>
            <a:ext cx="7848600" cy="431800"/>
          </a:xfrm>
          <a:prstGeom prst="rect">
            <a:avLst/>
          </a:prstGeom>
          <a:solidFill>
            <a:schemeClr val="accent1">
              <a:lumMod val="75000"/>
              <a:alpha val="87450"/>
            </a:schemeClr>
          </a:solidFill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15000"/>
              </a:spcBef>
              <a:buClr>
                <a:srgbClr val="3366FF"/>
              </a:buClr>
              <a:buSzPct val="120000"/>
            </a:pPr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Human Rights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019175" y="3429000"/>
            <a:ext cx="7848600" cy="431800"/>
          </a:xfrm>
          <a:prstGeom prst="rect">
            <a:avLst/>
          </a:prstGeom>
          <a:solidFill>
            <a:schemeClr val="accent1">
              <a:lumMod val="75000"/>
              <a:alpha val="87450"/>
            </a:schemeClr>
          </a:solidFill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15000"/>
              </a:spcBef>
              <a:buClr>
                <a:srgbClr val="3366FF"/>
              </a:buClr>
              <a:buSzPct val="120000"/>
              <a:buFont typeface="Wingdings" pitchFamily="2" charset="2"/>
              <a:buNone/>
            </a:pPr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Gender Equality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019175" y="3913188"/>
            <a:ext cx="7848600" cy="431800"/>
          </a:xfrm>
          <a:prstGeom prst="rect">
            <a:avLst/>
          </a:prstGeom>
          <a:solidFill>
            <a:schemeClr val="accent1">
              <a:lumMod val="75000"/>
              <a:alpha val="87450"/>
            </a:schemeClr>
          </a:solidFill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15000"/>
              </a:spcBef>
              <a:buClr>
                <a:srgbClr val="3366FF"/>
              </a:buClr>
              <a:buSzPct val="120000"/>
            </a:pPr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Financial Management</a:t>
            </a: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971600" y="5805264"/>
            <a:ext cx="6192000" cy="26035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fontAlgn="auto" hangingPunct="0">
              <a:spcBef>
                <a:spcPct val="15000"/>
              </a:spcBef>
              <a:spcAft>
                <a:spcPts val="0"/>
              </a:spcAft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US" sz="1200" b="1" dirty="0">
                <a:latin typeface="+mn-lt"/>
                <a:ea typeface="+mn-ea"/>
              </a:rPr>
              <a:t>Security and justice needs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971600" y="6110064"/>
            <a:ext cx="6192000" cy="260350"/>
          </a:xfrm>
          <a:prstGeom prst="rect">
            <a:avLst/>
          </a:prstGeom>
          <a:solidFill>
            <a:schemeClr val="accent6">
              <a:alpha val="8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fontAlgn="auto" hangingPunct="0">
              <a:spcBef>
                <a:spcPct val="15000"/>
              </a:spcBef>
              <a:spcAft>
                <a:spcPts val="0"/>
              </a:spcAft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US" sz="1200" b="1" dirty="0">
                <a:latin typeface="+mn-lt"/>
                <a:ea typeface="+mn-ea"/>
              </a:rPr>
              <a:t>PEOPLE</a:t>
            </a: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942975" y="1944514"/>
            <a:ext cx="6192000" cy="26035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0" fontAlgn="auto" hangingPunct="0">
              <a:spcBef>
                <a:spcPct val="15000"/>
              </a:spcBef>
              <a:spcAft>
                <a:spcPts val="0"/>
              </a:spcAft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US" sz="1200" b="1" dirty="0">
                <a:latin typeface="+mn-lt"/>
                <a:ea typeface="+mn-ea"/>
              </a:rPr>
              <a:t>National Security and Justice Strategy </a:t>
            </a: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auto">
          <a:xfrm rot="16200000" flipV="1">
            <a:off x="3816601" y="-1395193"/>
            <a:ext cx="432047" cy="6192000"/>
          </a:xfrm>
          <a:prstGeom prst="homePlate">
            <a:avLst>
              <a:gd name="adj" fmla="val 80491"/>
            </a:avLst>
          </a:prstGeom>
          <a:solidFill>
            <a:schemeClr val="accent6">
              <a:alpha val="8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latin typeface="+mn-lt"/>
                <a:ea typeface="+mn-ea"/>
              </a:rPr>
              <a:t>STATE</a:t>
            </a: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7034213" y="2636838"/>
            <a:ext cx="1966912" cy="30797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eaLnBrk="0" hangingPunct="0">
              <a:buClr>
                <a:srgbClr val="3366FF"/>
              </a:buClr>
              <a:buSzPct val="120000"/>
              <a:buFont typeface="Wingdings" pitchFamily="2" charset="2"/>
              <a:buNone/>
            </a:pPr>
            <a:r>
              <a:rPr lang="en-US" sz="1200" b="1" i="1" dirty="0">
                <a:latin typeface="Calibri" pitchFamily="34" charset="0"/>
                <a:cs typeface="Times New Roman" pitchFamily="18" charset="0"/>
              </a:rPr>
              <a:t>Cross-cutting issues</a:t>
            </a:r>
          </a:p>
        </p:txBody>
      </p:sp>
      <p:sp>
        <p:nvSpPr>
          <p:cNvPr id="49" name="AutoShape 16"/>
          <p:cNvSpPr>
            <a:spLocks noChangeArrowheads="1"/>
          </p:cNvSpPr>
          <p:nvPr/>
        </p:nvSpPr>
        <p:spPr bwMode="auto">
          <a:xfrm flipH="1">
            <a:off x="6372200" y="2204864"/>
            <a:ext cx="762000" cy="3420000"/>
          </a:xfrm>
          <a:prstGeom prst="homePlate">
            <a:avLst>
              <a:gd name="adj" fmla="val 25000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vert" wrap="none" anchor="ctr"/>
          <a:lstStyle/>
          <a:p>
            <a:pPr algn="ctr" eaLnBrk="0" hangingPunct="0"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US" sz="1200" dirty="0">
                <a:latin typeface="Calibri" pitchFamily="34" charset="0"/>
                <a:ea typeface="+mn-ea"/>
                <a:cs typeface="Times New Roman" pitchFamily="18" charset="0"/>
              </a:rPr>
              <a:t>Executive, judicial and parliamentary oversight</a:t>
            </a:r>
          </a:p>
        </p:txBody>
      </p:sp>
      <p:sp>
        <p:nvSpPr>
          <p:cNvPr id="50" name="AutoShape 19"/>
          <p:cNvSpPr>
            <a:spLocks noChangeArrowheads="1"/>
          </p:cNvSpPr>
          <p:nvPr/>
        </p:nvSpPr>
        <p:spPr bwMode="auto">
          <a:xfrm>
            <a:off x="971600" y="2385264"/>
            <a:ext cx="685800" cy="3420000"/>
          </a:xfrm>
          <a:prstGeom prst="homePlate">
            <a:avLst>
              <a:gd name="adj" fmla="val 25000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vert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ea typeface="+mn-ea"/>
              </a:rPr>
              <a:t>Public oversight</a:t>
            </a:r>
          </a:p>
        </p:txBody>
      </p:sp>
      <p:grpSp>
        <p:nvGrpSpPr>
          <p:cNvPr id="3" name="Gruppieren 14"/>
          <p:cNvGrpSpPr/>
          <p:nvPr/>
        </p:nvGrpSpPr>
        <p:grpSpPr>
          <a:xfrm>
            <a:off x="1969368" y="2194151"/>
            <a:ext cx="381000" cy="3600000"/>
            <a:chOff x="1857375" y="1905000"/>
            <a:chExt cx="381000" cy="4100866"/>
          </a:xfrm>
          <a:solidFill>
            <a:schemeClr val="accent3"/>
          </a:solidFill>
        </p:grpSpPr>
        <p:sp>
          <p:nvSpPr>
            <p:cNvPr id="52" name="AutoShape 22"/>
            <p:cNvSpPr>
              <a:spLocks noChangeArrowheads="1"/>
            </p:cNvSpPr>
            <p:nvPr/>
          </p:nvSpPr>
          <p:spPr bwMode="auto">
            <a:xfrm rot="5400000" flipV="1">
              <a:off x="-2558" y="3764933"/>
              <a:ext cx="4100866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3" name="Rectangle 3"/>
            <p:cNvSpPr>
              <a:spLocks noChangeArrowheads="1"/>
            </p:cNvSpPr>
            <p:nvPr/>
          </p:nvSpPr>
          <p:spPr bwMode="auto">
            <a:xfrm rot="16200000" flipV="1">
              <a:off x="447675" y="3771900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Defence</a:t>
              </a:r>
            </a:p>
          </p:txBody>
        </p:sp>
      </p:grpSp>
      <p:grpSp>
        <p:nvGrpSpPr>
          <p:cNvPr id="4" name="Gruppieren 17"/>
          <p:cNvGrpSpPr/>
          <p:nvPr/>
        </p:nvGrpSpPr>
        <p:grpSpPr>
          <a:xfrm>
            <a:off x="2502768" y="2194151"/>
            <a:ext cx="381000" cy="3600000"/>
            <a:chOff x="2390775" y="1905000"/>
            <a:chExt cx="381000" cy="4114800"/>
          </a:xfrm>
          <a:solidFill>
            <a:schemeClr val="accent3"/>
          </a:solidFill>
        </p:grpSpPr>
        <p:sp>
          <p:nvSpPr>
            <p:cNvPr id="55" name="AutoShape 25"/>
            <p:cNvSpPr>
              <a:spLocks noChangeArrowheads="1"/>
            </p:cNvSpPr>
            <p:nvPr/>
          </p:nvSpPr>
          <p:spPr bwMode="auto">
            <a:xfrm rot="5400000" flipV="1">
              <a:off x="5238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6" name="Rectangle 3"/>
            <p:cNvSpPr>
              <a:spLocks noChangeArrowheads="1"/>
            </p:cNvSpPr>
            <p:nvPr/>
          </p:nvSpPr>
          <p:spPr bwMode="auto">
            <a:xfrm rot="16200000" flipV="1">
              <a:off x="997868" y="3906788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Police</a:t>
              </a:r>
            </a:p>
          </p:txBody>
        </p:sp>
      </p:grpSp>
      <p:grpSp>
        <p:nvGrpSpPr>
          <p:cNvPr id="5" name="Gruppieren 20"/>
          <p:cNvGrpSpPr/>
          <p:nvPr/>
        </p:nvGrpSpPr>
        <p:grpSpPr>
          <a:xfrm>
            <a:off x="3036168" y="2194151"/>
            <a:ext cx="381000" cy="3600000"/>
            <a:chOff x="2924175" y="1905000"/>
            <a:chExt cx="381000" cy="4114800"/>
          </a:xfrm>
          <a:solidFill>
            <a:schemeClr val="accent3"/>
          </a:solidFill>
        </p:grpSpPr>
        <p:sp>
          <p:nvSpPr>
            <p:cNvPr id="58" name="AutoShape 28"/>
            <p:cNvSpPr>
              <a:spLocks noChangeArrowheads="1"/>
            </p:cNvSpPr>
            <p:nvPr/>
          </p:nvSpPr>
          <p:spPr bwMode="auto">
            <a:xfrm rot="5400000" flipV="1">
              <a:off x="10572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9" name="Rectangle 3"/>
            <p:cNvSpPr>
              <a:spLocks noChangeArrowheads="1"/>
            </p:cNvSpPr>
            <p:nvPr/>
          </p:nvSpPr>
          <p:spPr bwMode="auto">
            <a:xfrm rot="16200000" flipV="1">
              <a:off x="1590675" y="3857625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Intelligence</a:t>
              </a:r>
            </a:p>
          </p:txBody>
        </p:sp>
      </p:grpSp>
      <p:grpSp>
        <p:nvGrpSpPr>
          <p:cNvPr id="6" name="Gruppieren 23"/>
          <p:cNvGrpSpPr/>
          <p:nvPr/>
        </p:nvGrpSpPr>
        <p:grpSpPr>
          <a:xfrm>
            <a:off x="3569568" y="2194151"/>
            <a:ext cx="381000" cy="3600000"/>
            <a:chOff x="3457575" y="1905000"/>
            <a:chExt cx="381000" cy="4114800"/>
          </a:xfrm>
          <a:solidFill>
            <a:schemeClr val="accent3"/>
          </a:solidFill>
        </p:grpSpPr>
        <p:sp>
          <p:nvSpPr>
            <p:cNvPr id="61" name="AutoShape 31"/>
            <p:cNvSpPr>
              <a:spLocks noChangeArrowheads="1"/>
            </p:cNvSpPr>
            <p:nvPr/>
          </p:nvSpPr>
          <p:spPr bwMode="auto">
            <a:xfrm rot="5400000" flipV="1">
              <a:off x="15906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62" name="Rectangle 3"/>
            <p:cNvSpPr>
              <a:spLocks noChangeArrowheads="1"/>
            </p:cNvSpPr>
            <p:nvPr/>
          </p:nvSpPr>
          <p:spPr bwMode="auto">
            <a:xfrm rot="16200000" flipV="1">
              <a:off x="2073275" y="3848100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Prosecutors</a:t>
              </a:r>
            </a:p>
          </p:txBody>
        </p:sp>
      </p:grpSp>
      <p:grpSp>
        <p:nvGrpSpPr>
          <p:cNvPr id="7" name="Gruppieren 26"/>
          <p:cNvGrpSpPr/>
          <p:nvPr/>
        </p:nvGrpSpPr>
        <p:grpSpPr>
          <a:xfrm>
            <a:off x="4102968" y="2194151"/>
            <a:ext cx="381000" cy="3600000"/>
            <a:chOff x="3990975" y="1905000"/>
            <a:chExt cx="381000" cy="4114800"/>
          </a:xfrm>
          <a:solidFill>
            <a:schemeClr val="accent3"/>
          </a:solidFill>
        </p:grpSpPr>
        <p:sp>
          <p:nvSpPr>
            <p:cNvPr id="64" name="AutoShape 34"/>
            <p:cNvSpPr>
              <a:spLocks noChangeArrowheads="1"/>
            </p:cNvSpPr>
            <p:nvPr/>
          </p:nvSpPr>
          <p:spPr bwMode="auto">
            <a:xfrm rot="5400000" flipV="1">
              <a:off x="21240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65" name="Rectangle 3"/>
            <p:cNvSpPr>
              <a:spLocks noChangeArrowheads="1"/>
            </p:cNvSpPr>
            <p:nvPr/>
          </p:nvSpPr>
          <p:spPr bwMode="auto">
            <a:xfrm rot="16200000" flipV="1">
              <a:off x="2606675" y="3857625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Courts</a:t>
              </a:r>
            </a:p>
          </p:txBody>
        </p:sp>
      </p:grpSp>
      <p:grpSp>
        <p:nvGrpSpPr>
          <p:cNvPr id="8" name="Gruppieren 29"/>
          <p:cNvGrpSpPr/>
          <p:nvPr/>
        </p:nvGrpSpPr>
        <p:grpSpPr>
          <a:xfrm>
            <a:off x="5703168" y="2194151"/>
            <a:ext cx="381000" cy="3600000"/>
            <a:chOff x="5591175" y="1905000"/>
            <a:chExt cx="381000" cy="4114800"/>
          </a:xfrm>
          <a:solidFill>
            <a:schemeClr val="accent3"/>
          </a:solidFill>
        </p:grpSpPr>
        <p:sp>
          <p:nvSpPr>
            <p:cNvPr id="67" name="AutoShape 40"/>
            <p:cNvSpPr>
              <a:spLocks noChangeArrowheads="1"/>
            </p:cNvSpPr>
            <p:nvPr/>
          </p:nvSpPr>
          <p:spPr bwMode="auto">
            <a:xfrm rot="5400000" flipV="1">
              <a:off x="37242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68" name="Rectangle 3"/>
            <p:cNvSpPr>
              <a:spLocks noChangeArrowheads="1"/>
            </p:cNvSpPr>
            <p:nvPr/>
          </p:nvSpPr>
          <p:spPr bwMode="auto">
            <a:xfrm rot="16200000" flipV="1">
              <a:off x="4181475" y="3771900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 smtClean="0">
                  <a:latin typeface="+mn-lt"/>
                  <a:cs typeface="Times New Roman" pitchFamily="18" charset="0"/>
                </a:rPr>
                <a:t>Other</a:t>
              </a:r>
              <a:endParaRPr lang="en-US" sz="1200" dirty="0">
                <a:latin typeface="+mn-lt"/>
                <a:ea typeface="+mn-ea"/>
                <a:cs typeface="Times New Roman" pitchFamily="18" charset="0"/>
              </a:endParaRPr>
            </a:p>
          </p:txBody>
        </p:sp>
      </p:grpSp>
      <p:grpSp>
        <p:nvGrpSpPr>
          <p:cNvPr id="9" name="Gruppieren 32"/>
          <p:cNvGrpSpPr/>
          <p:nvPr/>
        </p:nvGrpSpPr>
        <p:grpSpPr>
          <a:xfrm>
            <a:off x="5169768" y="2194151"/>
            <a:ext cx="381000" cy="3600000"/>
            <a:chOff x="5057775" y="1905000"/>
            <a:chExt cx="381000" cy="4114800"/>
          </a:xfrm>
          <a:solidFill>
            <a:schemeClr val="accent3"/>
          </a:solidFill>
        </p:grpSpPr>
        <p:sp>
          <p:nvSpPr>
            <p:cNvPr id="70" name="AutoShape 43"/>
            <p:cNvSpPr>
              <a:spLocks noChangeArrowheads="1"/>
            </p:cNvSpPr>
            <p:nvPr/>
          </p:nvSpPr>
          <p:spPr bwMode="auto">
            <a:xfrm rot="5400000" flipV="1">
              <a:off x="3190875" y="3771900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1" name="Rectangle 3"/>
            <p:cNvSpPr>
              <a:spLocks noChangeArrowheads="1"/>
            </p:cNvSpPr>
            <p:nvPr/>
          </p:nvSpPr>
          <p:spPr bwMode="auto">
            <a:xfrm rot="16200000" flipV="1">
              <a:off x="3648075" y="3857625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Private security companies</a:t>
              </a:r>
            </a:p>
          </p:txBody>
        </p:sp>
      </p:grpSp>
      <p:grpSp>
        <p:nvGrpSpPr>
          <p:cNvPr id="10" name="Gruppieren 35"/>
          <p:cNvGrpSpPr/>
          <p:nvPr/>
        </p:nvGrpSpPr>
        <p:grpSpPr>
          <a:xfrm>
            <a:off x="4642718" y="2205264"/>
            <a:ext cx="381000" cy="3600000"/>
            <a:chOff x="4530725" y="1916113"/>
            <a:chExt cx="381000" cy="4114800"/>
          </a:xfrm>
          <a:solidFill>
            <a:schemeClr val="accent3"/>
          </a:solidFill>
        </p:grpSpPr>
        <p:sp>
          <p:nvSpPr>
            <p:cNvPr id="73" name="AutoShape 37"/>
            <p:cNvSpPr>
              <a:spLocks noChangeArrowheads="1"/>
            </p:cNvSpPr>
            <p:nvPr/>
          </p:nvSpPr>
          <p:spPr bwMode="auto">
            <a:xfrm rot="5400000" flipV="1">
              <a:off x="2663825" y="3783013"/>
              <a:ext cx="4114800" cy="381000"/>
            </a:xfrm>
            <a:prstGeom prst="homePlate">
              <a:avLst>
                <a:gd name="adj" fmla="val 31000"/>
              </a:avLst>
            </a:prstGeom>
            <a:grpFill/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4" name="Rectangle 3"/>
            <p:cNvSpPr>
              <a:spLocks noChangeArrowheads="1"/>
            </p:cNvSpPr>
            <p:nvPr/>
          </p:nvSpPr>
          <p:spPr bwMode="auto">
            <a:xfrm rot="16200000" flipV="1">
              <a:off x="3109913" y="3857625"/>
              <a:ext cx="3200400" cy="22860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3366FF"/>
                </a:buClr>
                <a:buSzPct val="120000"/>
                <a:buFont typeface="Wingdings" pitchFamily="2" charset="2"/>
                <a:buNone/>
                <a:defRPr/>
              </a:pPr>
              <a:r>
                <a:rPr lang="en-US" sz="1200" dirty="0">
                  <a:latin typeface="+mn-lt"/>
                  <a:ea typeface="+mn-ea"/>
                  <a:cs typeface="Times New Roman" pitchFamily="18" charset="0"/>
                </a:rPr>
                <a:t>Customary security and justice providers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23528" y="188640"/>
            <a:ext cx="377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THREE ESSENTIAL DIMENSIONs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5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 animBg="1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85313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Thematic competence :</a:t>
            </a:r>
          </a:p>
          <a:p>
            <a:pPr lvl="1"/>
            <a:r>
              <a:rPr lang="en-GB" dirty="0" smtClean="0"/>
              <a:t>Policing, defence, intelligence, corrections, border management, justice, penitentiary administration…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Organisational systems know-how :</a:t>
            </a:r>
          </a:p>
          <a:p>
            <a:pPr lvl="1"/>
            <a:r>
              <a:rPr lang="en-GB" dirty="0" smtClean="0"/>
              <a:t>Management, budget, IT, personnel, logistics…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Integrity systems know-how</a:t>
            </a:r>
          </a:p>
          <a:p>
            <a:pPr lvl="1"/>
            <a:r>
              <a:rPr lang="en-GB" dirty="0" smtClean="0"/>
              <a:t>Human rights, gender, governance, internal discipline...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Process management skills:</a:t>
            </a:r>
          </a:p>
          <a:p>
            <a:pPr lvl="1"/>
            <a:r>
              <a:rPr lang="en-GB" dirty="0" smtClean="0"/>
              <a:t>Fundraising, planning reporting, writing reports, coordination, change management…</a:t>
            </a:r>
          </a:p>
          <a:p>
            <a:pPr lvl="1"/>
            <a:endParaRPr lang="en-GB" dirty="0" smtClean="0"/>
          </a:p>
          <a:p>
            <a:r>
              <a:rPr lang="en-US" dirty="0" smtClean="0"/>
              <a:t>Political experience</a:t>
            </a:r>
          </a:p>
          <a:p>
            <a:pPr lvl="1"/>
            <a:r>
              <a:rPr lang="en-US" dirty="0" smtClean="0"/>
              <a:t>Diplomacy, political negotiation, lobbying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779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DD4B"/>
                </a:solidFill>
              </a:rPr>
              <a:t>THREE ESSENTIAL DIMENSIONs</a:t>
            </a:r>
            <a:endParaRPr lang="en-GB" dirty="0">
              <a:solidFill>
                <a:srgbClr val="FFD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58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 Trends and Challenges of </a:t>
            </a:r>
            <a:r>
              <a:rPr lang="en-GB" dirty="0" err="1" smtClean="0"/>
              <a:t>ssr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538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Session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the concept of Justice and Security Sector Reform</a:t>
            </a:r>
          </a:p>
          <a:p>
            <a:endParaRPr lang="en-US" dirty="0" smtClean="0"/>
          </a:p>
          <a:p>
            <a:r>
              <a:rPr lang="en-US" dirty="0" smtClean="0"/>
              <a:t>Understand the SSR policy framework</a:t>
            </a:r>
          </a:p>
          <a:p>
            <a:endParaRPr lang="en-US" dirty="0"/>
          </a:p>
          <a:p>
            <a:r>
              <a:rPr lang="en-US" dirty="0" smtClean="0"/>
              <a:t>Understand the main characteristics of SSR</a:t>
            </a:r>
          </a:p>
          <a:p>
            <a:endParaRPr lang="en-US" dirty="0"/>
          </a:p>
          <a:p>
            <a:r>
              <a:rPr lang="en-US" dirty="0" smtClean="0"/>
              <a:t>Explore the key trends and challenges of SSR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Leadership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50000"/>
                  </a:schemeClr>
                </a:solidFill>
              </a:rPr>
              <a:t>Trend: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 SSR is increasingly seen as a more complex/technical by senior political leadership</a:t>
            </a:r>
          </a:p>
          <a:p>
            <a:pPr lvl="1"/>
            <a:endParaRPr lang="en-GB" dirty="0" smtClean="0"/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Due to complexity, leadership unable to steer and substantively engage in strategic reforms</a:t>
            </a:r>
          </a:p>
          <a:p>
            <a:pPr lvl="1">
              <a:buFont typeface="Wingdings" pitchFamily="2" charset="2"/>
              <a:buChar char="v"/>
            </a:pPr>
            <a:endParaRPr lang="en-GB" dirty="0" smtClean="0">
              <a:solidFill>
                <a:srgbClr val="0070C0"/>
              </a:solidFill>
            </a:endParaRP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Senior managers and politicians need advisory support to understand SSR and to be sensitised to the process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for strategic management training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More complex reforms and functions need better reporting lines and effective sub-delegation of responsibilities, horizontal and vertical communication needs to be improved within and across the security sector institutions</a:t>
            </a:r>
            <a:endParaRPr lang="en-GB" dirty="0" smtClean="0"/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310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Dialogue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Trends: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Senior level bi-lateral political dialogue is infrequent, ineffective and fails to tackle key challenges.</a:t>
            </a:r>
          </a:p>
          <a:p>
            <a:pPr>
              <a:buFont typeface="Wingdings" pitchFamily="2" charset="2"/>
              <a:buChar char="v"/>
            </a:pPr>
            <a:endParaRPr lang="en-GB" dirty="0"/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Mission or Embassy staff lack the skills to engage substantively in SSR dialogue</a:t>
            </a:r>
          </a:p>
          <a:p>
            <a:pPr lvl="1">
              <a:buFont typeface="Wingdings" pitchFamily="2" charset="2"/>
              <a:buChar char="v"/>
            </a:pPr>
            <a:endParaRPr lang="en-GB" dirty="0" smtClean="0"/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ensure that SRSG, Ambassadors, political officers understand principles of SSR and key challenges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Political dialogue meetings concerning SSR at senior levels need to be frequent and regular 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Political reporting needs to identify political and technical impediments to reform and focus on substantive political issues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Senior Government wide discussions on trends, challenges and gaps should be encouraged – SSR sensitization at Cabinet level may be necessary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031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Exemptions 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Trend: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SSR is not fully integrated into parallel Government wide reforms – e.g. service delivery, decentralisation, public finance management, public service reform, access to public information</a:t>
            </a:r>
          </a:p>
          <a:p>
            <a:pPr>
              <a:buFont typeface="Wingdings" pitchFamily="2" charset="2"/>
              <a:buChar char="v"/>
            </a:pPr>
            <a:endParaRPr lang="en-GB" dirty="0" smtClean="0"/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Security Sector institutions are commonly exempt from certain Government wide rules and procedures. This includes oversight and accountability.  These exemptions are not codified in law but rather through practice. </a:t>
            </a:r>
          </a:p>
          <a:p>
            <a:pPr lvl="1">
              <a:buFont typeface="Wingdings" pitchFamily="2" charset="2"/>
              <a:buChar char="v"/>
            </a:pPr>
            <a:endParaRPr lang="en-GB" dirty="0" smtClean="0"/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promote and strengthen accountability and oversight mechanisms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support open and inclusive dialogue on SSR 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Security sector institutions should critically review and reflect on what information should be confidential and what should be disclosed to public. 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746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Managing Contracts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: Private implementing companies are asked to venture into more sensitive and political areas of SSR</a:t>
            </a:r>
          </a:p>
          <a:p>
            <a:pPr>
              <a:buFont typeface="Wingdings" pitchFamily="2" charset="2"/>
              <a:buChar char="v"/>
            </a:pPr>
            <a:endParaRPr lang="en-GB" dirty="0" smtClean="0"/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</a:t>
            </a:r>
            <a:r>
              <a:rPr lang="en-GB" dirty="0" smtClean="0">
                <a:solidFill>
                  <a:srgbClr val="0070C0"/>
                </a:solidFill>
              </a:rPr>
              <a:t>: you can not reduce SSR to a technical exercise when it is fundamentally a political process. </a:t>
            </a:r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Private companies do not have the mandate or leverage to engage politically</a:t>
            </a:r>
          </a:p>
          <a:p>
            <a:pPr lvl="1">
              <a:buFont typeface="Wingdings" pitchFamily="2" charset="2"/>
              <a:buChar char="v"/>
            </a:pP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Embassies and Missions need to reinforce the technical work of contracted partners through political dialogue, otherwise risk only cosmetic reforms or failure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There need to be clear expectations between implementing partner and contracting authority 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Embassy/Agency operations and political staff need to better understand political dimension of SSR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83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Linking Priorities and Financing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: stated priorities of the Security Sector differ from actual (political) priorities</a:t>
            </a:r>
          </a:p>
          <a:p>
            <a:pPr>
              <a:buFont typeface="Wingdings" pitchFamily="2" charset="2"/>
              <a:buChar char="v"/>
            </a:pPr>
            <a:endParaRPr lang="en-GB" dirty="0"/>
          </a:p>
          <a:p>
            <a:pPr lvl="1"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Challenge: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budgeting processes are disconnected from the strategic planning processes – money in reality goes to high profile cases rather than strategic reforms.</a:t>
            </a:r>
          </a:p>
          <a:p>
            <a:pPr lvl="1">
              <a:buNone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include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ssues of national budgeting in discussions with host Government (including spending and revenue role of sector)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streamline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ssues of PFM and financial accountability in SSR 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sensitize programme staff and SSR practitioners on the basics of budgeting and finance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ensure senior political leaders have ownership of strategic plans, hence prioritize funding for them</a:t>
            </a:r>
          </a:p>
          <a:p>
            <a:pPr lvl="2">
              <a:buFont typeface="Wingdings" pitchFamily="2" charset="2"/>
              <a:buChar char="v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consider cost sharing of reforms between donor and host Government (even symbolic)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911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Instability of the Law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Trend: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The pace of legal or regulatory changes surrounding SSR exceeds absorption capacity</a:t>
            </a:r>
          </a:p>
          <a:p>
            <a:pPr lvl="1"/>
            <a:endParaRPr lang="en-GB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Challenge: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Pressure to adopt new policies, regulations and laws often results in laws not been enforced or even openly disregarded even if promulgated</a:t>
            </a:r>
          </a:p>
          <a:p>
            <a:pPr lvl="2"/>
            <a:endParaRPr lang="en-GB" dirty="0" smtClean="0"/>
          </a:p>
          <a:p>
            <a:pPr lvl="2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Need to ensure that national authorities take ownership of all changes to regulatory framework</a:t>
            </a:r>
          </a:p>
          <a:p>
            <a:pPr lvl="2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Changes to the legal framework need to be accompanied by appropriate training, awareness campaigns, and sensitization processes</a:t>
            </a:r>
          </a:p>
          <a:p>
            <a:pPr lvl="2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Frequent changes to regulations should be avoided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3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Needs based approaches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Trend: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Donors are applying political criteria – visibility, convenience, influence, and preference – to determine when and where to support</a:t>
            </a:r>
          </a:p>
          <a:p>
            <a:pPr>
              <a:buFont typeface="Wingdings" pitchFamily="2" charset="2"/>
              <a:buChar char="v"/>
            </a:pP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2">
              <a:buFont typeface="Wingdings" pitchFamily="2" charset="2"/>
              <a:buChar char="v"/>
            </a:pPr>
            <a:r>
              <a:rPr lang="en-GB" sz="2000" b="1" u="sng" dirty="0" smtClean="0">
                <a:solidFill>
                  <a:srgbClr val="0070C0"/>
                </a:solidFill>
              </a:rPr>
              <a:t>Challenge:</a:t>
            </a:r>
            <a:r>
              <a:rPr lang="en-GB" sz="2000" dirty="0" smtClean="0">
                <a:solidFill>
                  <a:srgbClr val="0070C0"/>
                </a:solidFill>
              </a:rPr>
              <a:t> Emphasis is placed on supporting what is convenient rather than needed most </a:t>
            </a:r>
          </a:p>
          <a:p>
            <a:pPr lvl="3">
              <a:buFont typeface="Wingdings" pitchFamily="2" charset="2"/>
              <a:buChar char="Ø"/>
            </a:pPr>
            <a:r>
              <a:rPr lang="en-GB" sz="1800" dirty="0" err="1" smtClean="0">
                <a:solidFill>
                  <a:srgbClr val="0070C0"/>
                </a:solidFill>
              </a:rPr>
              <a:t>eg</a:t>
            </a:r>
            <a:r>
              <a:rPr lang="en-GB" sz="1800" dirty="0" smtClean="0">
                <a:solidFill>
                  <a:srgbClr val="0070C0"/>
                </a:solidFill>
              </a:rPr>
              <a:t>. location, capital </a:t>
            </a:r>
            <a:r>
              <a:rPr lang="en-GB" sz="1800" dirty="0" err="1" smtClean="0">
                <a:solidFill>
                  <a:srgbClr val="0070C0"/>
                </a:solidFill>
              </a:rPr>
              <a:t>vs</a:t>
            </a:r>
            <a:r>
              <a:rPr lang="en-GB" sz="1800" dirty="0" smtClean="0">
                <a:solidFill>
                  <a:srgbClr val="0070C0"/>
                </a:solidFill>
              </a:rPr>
              <a:t> rural settings, staff safety</a:t>
            </a:r>
          </a:p>
          <a:p>
            <a:pPr lvl="3">
              <a:buFont typeface="Wingdings" pitchFamily="2" charset="2"/>
              <a:buChar char="Ø"/>
            </a:pPr>
            <a:r>
              <a:rPr lang="en-GB" sz="1800" dirty="0" err="1" smtClean="0">
                <a:solidFill>
                  <a:srgbClr val="0070C0"/>
                </a:solidFill>
              </a:rPr>
              <a:t>eg</a:t>
            </a:r>
            <a:r>
              <a:rPr lang="en-GB" sz="1800" dirty="0" smtClean="0">
                <a:solidFill>
                  <a:srgbClr val="0070C0"/>
                </a:solidFill>
              </a:rPr>
              <a:t>. supporting units that have language skills or higher capacity already</a:t>
            </a:r>
          </a:p>
          <a:p>
            <a:pPr lvl="3">
              <a:buFont typeface="Wingdings" pitchFamily="2" charset="2"/>
              <a:buChar char="Ø"/>
            </a:pPr>
            <a:endParaRPr lang="en-GB" sz="1800" dirty="0" smtClean="0"/>
          </a:p>
          <a:p>
            <a:pPr lvl="3">
              <a:buFont typeface="Wingdings" pitchFamily="2" charset="2"/>
              <a:buChar char="v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 Clear rules of engagement and needs assessments should be developed and coordinated amongst all partners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900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Donor Coordination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GB" b="1" u="sng" dirty="0" smtClean="0">
                <a:solidFill>
                  <a:schemeClr val="accent3">
                    <a:lumMod val="75000"/>
                  </a:schemeClr>
                </a:solidFill>
              </a:rPr>
              <a:t>Trend: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 More and more donors are involved in SSR.</a:t>
            </a:r>
          </a:p>
          <a:p>
            <a:pPr>
              <a:buFont typeface="Wingdings" pitchFamily="2" charset="2"/>
              <a:buChar char="v"/>
            </a:pP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2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More activities and different understanding of what needs to be done</a:t>
            </a:r>
          </a:p>
          <a:p>
            <a:pPr lvl="2">
              <a:buFont typeface="Wingdings" pitchFamily="2" charset="2"/>
              <a:buChar char="v"/>
            </a:pPr>
            <a:r>
              <a:rPr lang="en-GB" b="1" u="sng" dirty="0" smtClean="0">
                <a:solidFill>
                  <a:srgbClr val="0070C0"/>
                </a:solidFill>
              </a:rPr>
              <a:t>Challenge:</a:t>
            </a:r>
            <a:r>
              <a:rPr lang="en-GB" dirty="0" smtClean="0">
                <a:solidFill>
                  <a:srgbClr val="0070C0"/>
                </a:solidFill>
              </a:rPr>
              <a:t> Different funding timelines, procedures, demands, priorities and political objectives</a:t>
            </a:r>
          </a:p>
          <a:p>
            <a:pPr lvl="3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Piecemeal approaches, overlaps, competition for host country resources</a:t>
            </a:r>
          </a:p>
          <a:p>
            <a:pPr lvl="3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Host country unable to ensure effective coordination</a:t>
            </a:r>
          </a:p>
          <a:p>
            <a:pPr lvl="3"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Donor coordination meetings is insufficient to ensure coordination</a:t>
            </a:r>
          </a:p>
          <a:p>
            <a:pPr lvl="3">
              <a:buFont typeface="Wingdings" pitchFamily="2" charset="2"/>
              <a:buChar char="Ø"/>
            </a:pPr>
            <a:endParaRPr lang="en-GB" sz="1800" dirty="0" smtClean="0"/>
          </a:p>
          <a:p>
            <a:pPr lvl="3">
              <a:buFont typeface="Wingdings" pitchFamily="2" charset="2"/>
              <a:buChar char="v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 Agreed and explicit division of labour</a:t>
            </a:r>
          </a:p>
          <a:p>
            <a:pPr lvl="3">
              <a:buFont typeface="Wingdings" pitchFamily="2" charset="2"/>
              <a:buChar char="v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Better alignment  to national processes (strategies and policies)</a:t>
            </a:r>
          </a:p>
          <a:p>
            <a:pPr lvl="3">
              <a:buFont typeface="Wingdings" pitchFamily="2" charset="2"/>
              <a:buChar char="v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More robust information sharing (incl. evaluation, financing, notes)</a:t>
            </a:r>
          </a:p>
          <a:p>
            <a:pPr lvl="3">
              <a:buFont typeface="Wingdings" pitchFamily="2" charset="2"/>
              <a:buChar char="v"/>
            </a:pP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</a:rPr>
              <a:t>Joint assessment with joint decision making </a:t>
            </a:r>
            <a:r>
              <a:rPr lang="en-GB" sz="1800" smtClean="0">
                <a:solidFill>
                  <a:schemeClr val="accent6">
                    <a:lumMod val="75000"/>
                  </a:schemeClr>
                </a:solidFill>
              </a:rPr>
              <a:t>and follow up.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66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33056"/>
            <a:ext cx="8100392" cy="1872208"/>
          </a:xfrm>
        </p:spPr>
        <p:txBody>
          <a:bodyPr/>
          <a:lstStyle/>
          <a:p>
            <a:r>
              <a:rPr lang="en-GB" dirty="0" smtClean="0"/>
              <a:t>SESSION 10</a:t>
            </a:r>
            <a:br>
              <a:rPr lang="en-GB" dirty="0" smtClean="0"/>
            </a:br>
            <a:r>
              <a:rPr lang="en-US" dirty="0"/>
              <a:t>Case Study: Security and Justice challenges in Mali and Group Exercise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42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4000" dirty="0" smtClean="0"/>
              <a:t>Session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CH" sz="2800" dirty="0" smtClean="0">
              <a:latin typeface="+mj-lt"/>
              <a:cs typeface="Arial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800" dirty="0" err="1" smtClean="0">
                <a:latin typeface="+mj-lt"/>
                <a:cs typeface="Arial" pitchFamily="34" charset="0"/>
              </a:rPr>
              <a:t>Understand</a:t>
            </a:r>
            <a:r>
              <a:rPr lang="fr-CH" sz="2800" dirty="0" smtClean="0">
                <a:latin typeface="+mj-lt"/>
                <a:cs typeface="Arial" pitchFamily="34" charset="0"/>
              </a:rPr>
              <a:t> the state of </a:t>
            </a:r>
            <a:r>
              <a:rPr lang="fr-CH" sz="2800" dirty="0" err="1" smtClean="0">
                <a:latin typeface="+mj-lt"/>
                <a:cs typeface="Arial" pitchFamily="34" charset="0"/>
              </a:rPr>
              <a:t>play</a:t>
            </a:r>
            <a:r>
              <a:rPr lang="fr-CH" sz="2800" dirty="0" smtClean="0">
                <a:latin typeface="+mj-lt"/>
                <a:cs typeface="Arial" pitchFamily="34" charset="0"/>
              </a:rPr>
              <a:t> in Mali, the SSR </a:t>
            </a:r>
            <a:r>
              <a:rPr lang="fr-CH" sz="2800" dirty="0" err="1" smtClean="0">
                <a:latin typeface="+mj-lt"/>
                <a:cs typeface="Arial" pitchFamily="34" charset="0"/>
              </a:rPr>
              <a:t>process</a:t>
            </a:r>
            <a:r>
              <a:rPr lang="fr-CH" sz="2800" dirty="0" smtClean="0">
                <a:latin typeface="+mj-lt"/>
                <a:cs typeface="Arial" pitchFamily="34" charset="0"/>
              </a:rPr>
              <a:t> and </a:t>
            </a:r>
            <a:r>
              <a:rPr lang="fr-CH" sz="2800" dirty="0" err="1" smtClean="0">
                <a:latin typeface="+mj-lt"/>
                <a:cs typeface="Arial" pitchFamily="34" charset="0"/>
              </a:rPr>
              <a:t>its</a:t>
            </a:r>
            <a:r>
              <a:rPr lang="fr-CH" sz="2800" dirty="0" smtClean="0">
                <a:latin typeface="+mj-lt"/>
                <a:cs typeface="Arial" pitchFamily="34" charset="0"/>
              </a:rPr>
              <a:t> challenges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800" dirty="0" err="1" smtClean="0">
                <a:latin typeface="+mj-lt"/>
                <a:cs typeface="Arial" pitchFamily="34" charset="0"/>
              </a:rPr>
              <a:t>Exercise</a:t>
            </a:r>
            <a:endParaRPr lang="en-US" sz="2400" dirty="0">
              <a:latin typeface="+mj-lt"/>
            </a:endParaRPr>
          </a:p>
        </p:txBody>
      </p:sp>
      <p:pic>
        <p:nvPicPr>
          <p:cNvPr id="4" name="Picture 3" descr="mali 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501008"/>
            <a:ext cx="2063095" cy="1570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is JSSR?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Context</a:t>
            </a:r>
            <a:endParaRPr lang="fr-FR" sz="3200" dirty="0"/>
          </a:p>
        </p:txBody>
      </p:sp>
      <p:pic>
        <p:nvPicPr>
          <p:cNvPr id="4" name="Content Placeholder 3" descr="carte_mal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412776"/>
            <a:ext cx="6228184" cy="504055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5733256"/>
            <a:ext cx="410445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3131840" cy="5040560"/>
          </a:xfrm>
        </p:spPr>
        <p:txBody>
          <a:bodyPr anchor="ctr">
            <a:normAutofit/>
          </a:bodyPr>
          <a:lstStyle/>
          <a:p>
            <a:pPr lvl="0">
              <a:buNone/>
            </a:pPr>
            <a:r>
              <a:rPr lang="fr-FR" dirty="0" smtClean="0">
                <a:cs typeface="Times New Roman" panose="02020603050405020304" pitchFamily="18" charset="0"/>
              </a:rPr>
              <a:t>Independent in 1960</a:t>
            </a:r>
          </a:p>
          <a:p>
            <a:pPr>
              <a:buNone/>
            </a:pPr>
            <a:r>
              <a:rPr lang="fr-FR" dirty="0" smtClean="0">
                <a:cs typeface="Times New Roman" panose="02020603050405020304" pitchFamily="18" charset="0"/>
              </a:rPr>
              <a:t>Population:14,854,000</a:t>
            </a:r>
          </a:p>
          <a:p>
            <a:pPr lvl="0">
              <a:buNone/>
              <a:defRPr/>
            </a:pPr>
            <a:r>
              <a:rPr lang="fr-FR" dirty="0" smtClean="0">
                <a:cs typeface="Times New Roman" panose="02020603050405020304" pitchFamily="18" charset="0"/>
              </a:rPr>
              <a:t>Surface area: 1,240,192</a:t>
            </a:r>
          </a:p>
          <a:p>
            <a:pPr>
              <a:buNone/>
            </a:pPr>
            <a:r>
              <a:rPr lang="fr-FR" dirty="0" err="1" smtClean="0">
                <a:cs typeface="Times New Roman" panose="02020603050405020304" pitchFamily="18" charset="0"/>
              </a:rPr>
              <a:t>Several</a:t>
            </a:r>
            <a:r>
              <a:rPr lang="fr-FR" dirty="0" smtClean="0"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cs typeface="Times New Roman" panose="02020603050405020304" pitchFamily="18" charset="0"/>
              </a:rPr>
              <a:t>borders</a:t>
            </a:r>
            <a:endParaRPr lang="fr-FR" dirty="0" smtClean="0">
              <a:cs typeface="Times New Roman" panose="02020603050405020304" pitchFamily="18" charset="0"/>
            </a:endParaRPr>
          </a:p>
          <a:p>
            <a:pPr>
              <a:buNone/>
            </a:pPr>
            <a:endParaRPr lang="fr-FR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fr-FR" dirty="0" smtClean="0">
                <a:cs typeface="Times New Roman" panose="02020603050405020304" pitchFamily="18" charset="0"/>
              </a:rPr>
              <a:t>HDI: 176th (2013)</a:t>
            </a:r>
          </a:p>
          <a:p>
            <a:pPr>
              <a:buNone/>
            </a:pPr>
            <a:endParaRPr lang="fr-FR" sz="2800" dirty="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fr-FR" sz="4800" dirty="0" smtClean="0">
                <a:cs typeface="Times New Roman" panose="02020603050405020304" pitchFamily="18" charset="0"/>
              </a:rPr>
              <a:t/>
            </a:r>
            <a:br>
              <a:rPr lang="fr-FR" sz="4800" dirty="0" smtClean="0">
                <a:cs typeface="Times New Roman" panose="02020603050405020304" pitchFamily="18" charset="0"/>
              </a:rPr>
            </a:br>
            <a:r>
              <a:rPr lang="fr-FR" sz="4800" dirty="0" err="1" smtClean="0">
                <a:cs typeface="Times New Roman" panose="02020603050405020304" pitchFamily="18" charset="0"/>
              </a:rPr>
              <a:t>Political</a:t>
            </a:r>
            <a:r>
              <a:rPr lang="fr-FR" sz="4800" dirty="0" smtClean="0">
                <a:cs typeface="Times New Roman" panose="02020603050405020304" pitchFamily="18" charset="0"/>
              </a:rPr>
              <a:t> </a:t>
            </a:r>
            <a:r>
              <a:rPr lang="fr-FR" sz="4800" dirty="0" err="1" smtClean="0">
                <a:cs typeface="Times New Roman" panose="02020603050405020304" pitchFamily="18" charset="0"/>
              </a:rPr>
              <a:t>context</a:t>
            </a:r>
            <a:r>
              <a:rPr lang="fr-FR" sz="4800" dirty="0" smtClean="0">
                <a:cs typeface="Times New Roman" panose="02020603050405020304" pitchFamily="18" charset="0"/>
              </a:rPr>
              <a:t/>
            </a:r>
            <a:br>
              <a:rPr lang="fr-FR" sz="4800" dirty="0" smtClean="0">
                <a:cs typeface="Times New Roman" panose="02020603050405020304" pitchFamily="18" charset="0"/>
              </a:rPr>
            </a:b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59832" y="1484784"/>
            <a:ext cx="6084168" cy="5373216"/>
          </a:xfrm>
        </p:spPr>
        <p:txBody>
          <a:bodyPr>
            <a:noAutofit/>
          </a:bodyPr>
          <a:lstStyle/>
          <a:p>
            <a:endParaRPr lang="fr-FR" sz="1400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fr-FR" sz="2300" dirty="0">
                <a:cs typeface="Times New Roman" panose="02020603050405020304" pitchFamily="18" charset="0"/>
              </a:rPr>
              <a:t>	</a:t>
            </a:r>
            <a:r>
              <a:rPr lang="fr-FR" sz="2300" dirty="0" smtClean="0">
                <a:cs typeface="Times New Roman" panose="02020603050405020304" pitchFamily="18" charset="0"/>
              </a:rPr>
              <a:t>	</a:t>
            </a:r>
            <a:endParaRPr lang="fr-FR" sz="2300" dirty="0"/>
          </a:p>
        </p:txBody>
      </p:sp>
      <p:pic>
        <p:nvPicPr>
          <p:cNvPr id="6" name="Picture 5" descr="Djihadiste basés au nord Ma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2843808" cy="2736304"/>
          </a:xfrm>
          <a:prstGeom prst="rect">
            <a:avLst/>
          </a:prstGeom>
        </p:spPr>
      </p:pic>
      <p:pic>
        <p:nvPicPr>
          <p:cNvPr id="7" name="Picture 6" descr="Sanogo-Mal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1628800"/>
            <a:ext cx="2736303" cy="2160240"/>
          </a:xfrm>
          <a:prstGeom prst="rect">
            <a:avLst/>
          </a:prstGeom>
        </p:spPr>
      </p:pic>
      <p:pic>
        <p:nvPicPr>
          <p:cNvPr id="9" name="Picture 8" descr="la société Mal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149080"/>
            <a:ext cx="2843808" cy="2232248"/>
          </a:xfrm>
          <a:prstGeom prst="rect">
            <a:avLst/>
          </a:prstGeom>
        </p:spPr>
      </p:pic>
      <p:pic>
        <p:nvPicPr>
          <p:cNvPr id="10" name="Picture 9" descr="French-troops-head-for-Ma-0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4005064"/>
            <a:ext cx="3024336" cy="23762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71800" y="390343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Rebellion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52320" y="472514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International intervention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22048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Military coup</a:t>
            </a:r>
            <a:endParaRPr lang="en-GB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>
                <a:cs typeface="Times New Roman" panose="02020603050405020304" pitchFamily="18" charset="0"/>
              </a:rPr>
              <a:t>Problems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63888" y="1412776"/>
            <a:ext cx="5122912" cy="5040560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Times New Roman" panose="02020603050405020304" pitchFamily="18" charset="0"/>
              </a:rPr>
              <a:t>Erosion of state authority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Dissension within the defense and security forces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Weakened and dysfunctional security forces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Breaking of the chain of command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Irruption of the military into politics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Tightness of the political class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...</a:t>
            </a:r>
            <a:endParaRPr lang="fr-FR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b="1" dirty="0" smtClean="0">
                <a:cs typeface="Times New Roman" panose="02020603050405020304" pitchFamily="18" charset="0"/>
              </a:rPr>
              <a:t>Failure of the defense and security forces in responding to security threats and challenge</a:t>
            </a:r>
            <a:r>
              <a:rPr lang="fr-FR" b="1" dirty="0" smtClean="0">
                <a:cs typeface="Times New Roman" panose="02020603050405020304" pitchFamily="18" charset="0"/>
              </a:rPr>
              <a:t>s</a:t>
            </a:r>
          </a:p>
          <a:p>
            <a:endParaRPr lang="fr-FR" dirty="0" smtClean="0"/>
          </a:p>
          <a:p>
            <a:pPr marL="0" indent="0">
              <a:buNone/>
            </a:pPr>
            <a:endParaRPr lang="en-US" sz="24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endParaRPr lang="fr-FR" dirty="0"/>
          </a:p>
        </p:txBody>
      </p:sp>
      <p:pic>
        <p:nvPicPr>
          <p:cNvPr id="8" name="Picture 7" descr="Mali après coup d Et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3370"/>
            <a:ext cx="3275856" cy="2559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Transition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816" y="1772816"/>
            <a:ext cx="5976664" cy="46805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500" dirty="0" smtClean="0">
                <a:cs typeface="Times New Roman" panose="02020603050405020304" pitchFamily="18" charset="0"/>
              </a:rPr>
              <a:t>Ouagadougou Agreement</a:t>
            </a:r>
          </a:p>
          <a:p>
            <a:pPr>
              <a:lnSpc>
                <a:spcPct val="120000"/>
              </a:lnSpc>
            </a:pPr>
            <a:r>
              <a:rPr lang="en-US" sz="4500" dirty="0" smtClean="0">
                <a:cs typeface="Times New Roman" panose="02020603050405020304" pitchFamily="18" charset="0"/>
              </a:rPr>
              <a:t>Presidential and Legislative Elections</a:t>
            </a:r>
          </a:p>
          <a:p>
            <a:pPr>
              <a:lnSpc>
                <a:spcPct val="120000"/>
              </a:lnSpc>
            </a:pPr>
            <a:r>
              <a:rPr lang="en-US" sz="4500" dirty="0" smtClean="0">
                <a:cs typeface="Times New Roman" panose="02020603050405020304" pitchFamily="18" charset="0"/>
              </a:rPr>
              <a:t>Adoption of the 2013-2018 Government Action Program with 6 priorities:</a:t>
            </a:r>
            <a:endParaRPr lang="fr-FR" sz="2400" dirty="0" smtClean="0">
              <a:cs typeface="Times New Roman" panose="02020603050405020304" pitchFamily="18" charset="0"/>
            </a:endParaRPr>
          </a:p>
          <a:p>
            <a:pPr lvl="1"/>
            <a:r>
              <a:rPr lang="en-US" sz="4000" dirty="0" smtClean="0">
                <a:cs typeface="Times New Roman" panose="02020603050405020304" pitchFamily="18" charset="0"/>
              </a:rPr>
              <a:t>Establishing strong and credible institutions</a:t>
            </a:r>
          </a:p>
          <a:p>
            <a:pPr lvl="1"/>
            <a:r>
              <a:rPr lang="en-US" sz="4000" b="1" dirty="0" smtClean="0">
                <a:cs typeface="Times New Roman" panose="02020603050405020304" pitchFamily="18" charset="0"/>
              </a:rPr>
              <a:t>Restoring security of persons and goods throughout the national territory</a:t>
            </a:r>
          </a:p>
          <a:p>
            <a:pPr lvl="1"/>
            <a:r>
              <a:rPr lang="en-US" sz="4000" dirty="0" smtClean="0">
                <a:cs typeface="Times New Roman" panose="02020603050405020304" pitchFamily="18" charset="0"/>
              </a:rPr>
              <a:t>Implementation of an active policy of national reconciliation</a:t>
            </a:r>
          </a:p>
          <a:p>
            <a:pPr lvl="1"/>
            <a:r>
              <a:rPr lang="en-US" sz="4000" dirty="0" smtClean="0">
                <a:cs typeface="Times New Roman" panose="02020603050405020304" pitchFamily="18" charset="0"/>
              </a:rPr>
              <a:t>Reconstruction of the Malian education</a:t>
            </a:r>
          </a:p>
          <a:p>
            <a:pPr lvl="1"/>
            <a:r>
              <a:rPr lang="en-US" sz="4000" dirty="0" smtClean="0">
                <a:cs typeface="Times New Roman" panose="02020603050405020304" pitchFamily="18" charset="0"/>
              </a:rPr>
              <a:t>Construction of an emerging economy</a:t>
            </a:r>
          </a:p>
          <a:p>
            <a:pPr lvl="1"/>
            <a:r>
              <a:rPr lang="en-US" sz="4000" dirty="0" smtClean="0">
                <a:cs typeface="Times New Roman" panose="02020603050405020304" pitchFamily="18" charset="0"/>
              </a:rPr>
              <a:t>Implementing an active social development policy</a:t>
            </a:r>
            <a:endParaRPr lang="fr-FR" sz="4000" dirty="0" smtClean="0">
              <a:cs typeface="Times New Roman" panose="02020603050405020304" pitchFamily="18" charset="0"/>
            </a:endParaRPr>
          </a:p>
        </p:txBody>
      </p:sp>
      <p:pic>
        <p:nvPicPr>
          <p:cNvPr id="10" name="Picture 9" descr="Marché Ma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76872"/>
            <a:ext cx="2928325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274638"/>
            <a:ext cx="8640960" cy="1143000"/>
          </a:xfrm>
        </p:spPr>
        <p:txBody>
          <a:bodyPr>
            <a:normAutofit/>
          </a:bodyPr>
          <a:lstStyle/>
          <a:p>
            <a:r>
              <a:rPr lang="en-GB" sz="4800" dirty="0" smtClean="0"/>
              <a:t>International engagement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600200"/>
            <a:ext cx="8712968" cy="4637112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3851920" y="1628800"/>
            <a:ext cx="223224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Operation </a:t>
            </a:r>
            <a:r>
              <a:rPr lang="en-GB" sz="1600" dirty="0" err="1" smtClean="0"/>
              <a:t>Serval</a:t>
            </a:r>
            <a:endParaRPr lang="en-GB" sz="1600" dirty="0" smtClean="0"/>
          </a:p>
          <a:p>
            <a:pPr algn="ctr"/>
            <a:r>
              <a:rPr lang="en-GB" sz="1600" dirty="0" smtClean="0"/>
              <a:t>France</a:t>
            </a:r>
          </a:p>
          <a:p>
            <a:pPr algn="ctr"/>
            <a:r>
              <a:rPr lang="en-GB" sz="1600" dirty="0" smtClean="0"/>
              <a:t>Chad</a:t>
            </a:r>
            <a:endParaRPr lang="en-GB" sz="1600" dirty="0"/>
          </a:p>
        </p:txBody>
      </p:sp>
      <p:sp>
        <p:nvSpPr>
          <p:cNvPr id="9" name="Oval 8"/>
          <p:cNvSpPr/>
          <p:nvPr/>
        </p:nvSpPr>
        <p:spPr>
          <a:xfrm>
            <a:off x="1331640" y="1412776"/>
            <a:ext cx="5868144" cy="504056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195736" y="4293096"/>
            <a:ext cx="2160240" cy="158417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EU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Delegation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EUTM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EUCAP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2051720" y="1988840"/>
            <a:ext cx="2232248" cy="12241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MINUSMA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572000" y="4221088"/>
            <a:ext cx="1944216" cy="129614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 smtClean="0"/>
              <a:t>Bilaterals</a:t>
            </a:r>
            <a:endParaRPr lang="en-GB" sz="2400" dirty="0"/>
          </a:p>
        </p:txBody>
      </p:sp>
      <p:sp>
        <p:nvSpPr>
          <p:cNvPr id="13" name="Oval 12"/>
          <p:cNvSpPr/>
          <p:nvPr/>
        </p:nvSpPr>
        <p:spPr>
          <a:xfrm>
            <a:off x="4067944" y="1556792"/>
            <a:ext cx="1584176" cy="9361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AFISMA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1475656" y="3212976"/>
            <a:ext cx="1656184" cy="115212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ECOWAS</a:t>
            </a:r>
            <a:endParaRPr lang="en-GB" sz="2000" dirty="0"/>
          </a:p>
        </p:txBody>
      </p:sp>
      <p:sp>
        <p:nvSpPr>
          <p:cNvPr id="14" name="Oval 13"/>
          <p:cNvSpPr/>
          <p:nvPr/>
        </p:nvSpPr>
        <p:spPr>
          <a:xfrm>
            <a:off x="4499992" y="2852936"/>
            <a:ext cx="1656184" cy="11521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African Union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SSR process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Multiple initiatives: </a:t>
            </a:r>
          </a:p>
          <a:p>
            <a:pPr lvl="1"/>
            <a:r>
              <a:rPr lang="en-GB" sz="2800" dirty="0" smtClean="0"/>
              <a:t>Justice</a:t>
            </a:r>
          </a:p>
          <a:p>
            <a:pPr lvl="1"/>
            <a:r>
              <a:rPr lang="en-GB" sz="2800" dirty="0" smtClean="0"/>
              <a:t>Defence </a:t>
            </a:r>
          </a:p>
          <a:p>
            <a:pPr lvl="1"/>
            <a:r>
              <a:rPr lang="en-GB" sz="2800" dirty="0" smtClean="0"/>
              <a:t>Internal security</a:t>
            </a:r>
          </a:p>
          <a:p>
            <a:pPr lvl="1"/>
            <a:r>
              <a:rPr lang="en-GB" sz="2800" dirty="0" smtClean="0"/>
              <a:t>Customs</a:t>
            </a:r>
          </a:p>
          <a:p>
            <a:r>
              <a:rPr lang="en-GB" sz="3200" dirty="0" smtClean="0"/>
              <a:t>No holistic or inclusive approach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Defence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08912" cy="40324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Under the leadership of the Minister of Defense and Veterans Affairs</a:t>
            </a:r>
          </a:p>
          <a:p>
            <a:r>
              <a:rPr lang="en-US" sz="3200" dirty="0" smtClean="0"/>
              <a:t>Objective: to reorganization and restructure the defense</a:t>
            </a:r>
          </a:p>
          <a:p>
            <a:r>
              <a:rPr lang="en-US" sz="3200" dirty="0" smtClean="0"/>
              <a:t>Creation of nine working groups to conduct reflections</a:t>
            </a:r>
          </a:p>
          <a:p>
            <a:r>
              <a:rPr lang="en-US" sz="3200" dirty="0" smtClean="0"/>
              <a:t>Support of EUTM</a:t>
            </a:r>
            <a:endParaRPr lang="fr-CH" sz="3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Internal</a:t>
            </a:r>
            <a:r>
              <a:rPr lang="fr-FR" sz="4800" dirty="0" smtClean="0"/>
              <a:t> </a:t>
            </a:r>
            <a:r>
              <a:rPr lang="fr-FR" sz="4800" dirty="0" err="1" smtClean="0"/>
              <a:t>security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960" y="1600200"/>
            <a:ext cx="468052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Times New Roman" panose="02020603050405020304" pitchFamily="18" charset="0"/>
              </a:rPr>
              <a:t>Creation of a Multidisciplinary Group of Reflection on the Reform of the Security Sector to:</a:t>
            </a:r>
          </a:p>
          <a:p>
            <a:pPr lvl="1"/>
            <a:r>
              <a:rPr lang="en-US" dirty="0" smtClean="0">
                <a:cs typeface="Times New Roman" panose="02020603050405020304" pitchFamily="18" charset="0"/>
              </a:rPr>
              <a:t>Contribute to the definition of the SSR vision</a:t>
            </a:r>
          </a:p>
          <a:p>
            <a:pPr lvl="1"/>
            <a:r>
              <a:rPr lang="en-US" dirty="0" smtClean="0">
                <a:cs typeface="Times New Roman" panose="02020603050405020304" pitchFamily="18" charset="0"/>
              </a:rPr>
              <a:t>Propose a national coordination structure</a:t>
            </a:r>
          </a:p>
          <a:p>
            <a:pPr lvl="1"/>
            <a:r>
              <a:rPr lang="en-US" dirty="0" smtClean="0">
                <a:cs typeface="Times New Roman" panose="02020603050405020304" pitchFamily="18" charset="0"/>
              </a:rPr>
              <a:t>Propose a resource mobilization strategy to finance SSR</a:t>
            </a:r>
          </a:p>
          <a:p>
            <a:pPr lvl="1">
              <a:buNone/>
            </a:pPr>
            <a:endParaRPr lang="en-US" dirty="0" smtClean="0">
              <a:cs typeface="Times New Roman" panose="02020603050405020304" pitchFamily="18" charset="0"/>
            </a:endParaRPr>
          </a:p>
          <a:p>
            <a:r>
              <a:rPr lang="en-US" dirty="0" smtClean="0">
                <a:cs typeface="Times New Roman" panose="02020603050405020304" pitchFamily="18" charset="0"/>
              </a:rPr>
              <a:t>Creation of the National Council on SSR (CNRSS)</a:t>
            </a:r>
            <a:endParaRPr lang="fr-FR" dirty="0" smtClean="0">
              <a:cs typeface="Times New Roman" panose="02020603050405020304" pitchFamily="18" charset="0"/>
            </a:endParaRPr>
          </a:p>
          <a:p>
            <a:pPr lvl="1"/>
            <a:endParaRPr lang="fr-FR" dirty="0" smtClean="0">
              <a:cs typeface="Times New Roman" panose="02020603050405020304" pitchFamily="18" charset="0"/>
            </a:endParaRPr>
          </a:p>
        </p:txBody>
      </p:sp>
      <p:pic>
        <p:nvPicPr>
          <p:cNvPr id="6" name="Picture 5" descr="MIS Sada Sam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416407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SSR Management</a:t>
            </a:r>
            <a:r>
              <a:rPr kumimoji="0" lang="fr-F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3600" b="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Organigram</a:t>
            </a:r>
            <a:endParaRPr kumimoji="0" lang="en-GB" sz="3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AutoShape 23"/>
          <p:cNvSpPr>
            <a:spLocks noChangeArrowheads="1"/>
          </p:cNvSpPr>
          <p:nvPr/>
        </p:nvSpPr>
        <p:spPr bwMode="auto">
          <a:xfrm>
            <a:off x="1093787" y="980728"/>
            <a:ext cx="6956426" cy="568981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2962572" y="1062187"/>
            <a:ext cx="3049588" cy="7826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CNRSS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2987824" y="1961778"/>
            <a:ext cx="2973388" cy="819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COORDINATION CELL</a:t>
            </a:r>
            <a:endParaRPr kumimoji="0" lang="fr-FR" altLang="fr-FR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18"/>
          <p:cNvSpPr>
            <a:spLocks noChangeShapeType="1"/>
          </p:cNvSpPr>
          <p:nvPr/>
        </p:nvSpPr>
        <p:spPr bwMode="auto">
          <a:xfrm>
            <a:off x="1763688" y="3510698"/>
            <a:ext cx="0" cy="542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17"/>
          <p:cNvSpPr>
            <a:spLocks noChangeShapeType="1"/>
          </p:cNvSpPr>
          <p:nvPr/>
        </p:nvSpPr>
        <p:spPr bwMode="auto">
          <a:xfrm>
            <a:off x="2987824" y="3510698"/>
            <a:ext cx="0" cy="542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16"/>
          <p:cNvSpPr>
            <a:spLocks noChangeShapeType="1"/>
          </p:cNvSpPr>
          <p:nvPr/>
        </p:nvSpPr>
        <p:spPr bwMode="auto">
          <a:xfrm>
            <a:off x="4355976" y="3504348"/>
            <a:ext cx="0" cy="542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15"/>
          <p:cNvSpPr>
            <a:spLocks noChangeShapeType="1"/>
          </p:cNvSpPr>
          <p:nvPr/>
        </p:nvSpPr>
        <p:spPr bwMode="auto">
          <a:xfrm>
            <a:off x="5796136" y="3520223"/>
            <a:ext cx="0" cy="542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4"/>
          <p:cNvSpPr>
            <a:spLocks noChangeShapeType="1"/>
          </p:cNvSpPr>
          <p:nvPr/>
        </p:nvSpPr>
        <p:spPr bwMode="auto">
          <a:xfrm flipH="1">
            <a:off x="1742976" y="3510698"/>
            <a:ext cx="542131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13"/>
          <p:cNvSpPr>
            <a:spLocks noChangeShapeType="1"/>
          </p:cNvSpPr>
          <p:nvPr/>
        </p:nvSpPr>
        <p:spPr bwMode="auto">
          <a:xfrm>
            <a:off x="7164288" y="3510698"/>
            <a:ext cx="0" cy="5429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05400" y="4056798"/>
            <a:ext cx="1066800" cy="623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b="1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Sectoral</a:t>
            </a:r>
            <a:r>
              <a:rPr lang="en-GB" altLang="fr-FR" sz="1400" b="1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committee</a:t>
            </a:r>
            <a:endParaRPr lang="en-GB" altLang="fr-FR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3865240" y="4047273"/>
            <a:ext cx="1066800" cy="623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b="1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Sectoral</a:t>
            </a:r>
            <a:r>
              <a:rPr lang="en-GB" altLang="fr-FR" sz="1400" b="1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committee</a:t>
            </a:r>
            <a:endParaRPr lang="en-GB" altLang="fr-FR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497088" y="4056798"/>
            <a:ext cx="1066800" cy="623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b="1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Sectoral</a:t>
            </a:r>
            <a:r>
              <a:rPr lang="en-GB" altLang="fr-FR" sz="1400" b="1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committee</a:t>
            </a:r>
            <a:endParaRPr lang="en-GB" altLang="fr-FR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745560" y="4056798"/>
            <a:ext cx="1066800" cy="623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400" b="1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Sectoral</a:t>
            </a:r>
            <a:r>
              <a:rPr lang="en-GB" altLang="fr-FR" sz="1400" b="1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committee</a:t>
            </a:r>
            <a:endParaRPr lang="en-GB" altLang="fr-FR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128935" y="4047273"/>
            <a:ext cx="1066801" cy="623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Sectoral</a:t>
            </a:r>
            <a:r>
              <a:rPr kumimoji="0" lang="en-GB" alt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committee</a:t>
            </a:r>
            <a:endParaRPr kumimoji="0" lang="en-GB" alt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7"/>
          <p:cNvSpPr>
            <a:spLocks noChangeShapeType="1"/>
          </p:cNvSpPr>
          <p:nvPr/>
        </p:nvSpPr>
        <p:spPr bwMode="auto">
          <a:xfrm>
            <a:off x="1691680" y="4664811"/>
            <a:ext cx="0" cy="6524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301973" y="5326798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428728" y="5574462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643042" y="5717338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857356" y="5931652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0" y="6023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endParaRPr kumimoji="0" lang="fr-FR" altLang="fr-F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0" y="10595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4572000" y="1629982"/>
            <a:ext cx="0" cy="190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7"/>
          <p:cNvSpPr>
            <a:spLocks noChangeShapeType="1"/>
          </p:cNvSpPr>
          <p:nvPr/>
        </p:nvSpPr>
        <p:spPr bwMode="auto">
          <a:xfrm>
            <a:off x="3071802" y="4645768"/>
            <a:ext cx="0" cy="6524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643174" y="5288710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2857488" y="5574462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2928926" y="5860214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AutoShape 7"/>
          <p:cNvSpPr>
            <a:spLocks noChangeShapeType="1"/>
          </p:cNvSpPr>
          <p:nvPr/>
        </p:nvSpPr>
        <p:spPr bwMode="auto">
          <a:xfrm>
            <a:off x="4357686" y="4645768"/>
            <a:ext cx="0" cy="6524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AutoShape 7"/>
          <p:cNvSpPr>
            <a:spLocks noChangeShapeType="1"/>
          </p:cNvSpPr>
          <p:nvPr/>
        </p:nvSpPr>
        <p:spPr bwMode="auto">
          <a:xfrm>
            <a:off x="5786446" y="4645768"/>
            <a:ext cx="0" cy="6524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AutoShape 7"/>
          <p:cNvSpPr>
            <a:spLocks noChangeShapeType="1"/>
          </p:cNvSpPr>
          <p:nvPr/>
        </p:nvSpPr>
        <p:spPr bwMode="auto">
          <a:xfrm>
            <a:off x="7215206" y="4645768"/>
            <a:ext cx="0" cy="6524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3929058" y="5288710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5286380" y="5288710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6786578" y="5288710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6858016" y="5503024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6858016" y="5788776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5357818" y="5574462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5"/>
          <p:cNvSpPr>
            <a:spLocks noChangeArrowheads="1"/>
          </p:cNvSpPr>
          <p:nvPr/>
        </p:nvSpPr>
        <p:spPr bwMode="auto">
          <a:xfrm>
            <a:off x="5429256" y="5788776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4000496" y="5574462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4071934" y="5788776"/>
            <a:ext cx="893763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3000364" y="6074528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143372" y="6074528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5500694" y="6074528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6929454" y="6003090"/>
            <a:ext cx="893762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 err="1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Working</a:t>
            </a:r>
            <a:r>
              <a:rPr lang="fr-FR" altLang="fr-FR" sz="1000" dirty="0" smtClean="0">
                <a:latin typeface="Algerian" pitchFamily="82" charset="0"/>
                <a:ea typeface="Calibri" pitchFamily="34" charset="0"/>
                <a:cs typeface="Times New Roman" pitchFamily="18" charset="0"/>
              </a:rPr>
              <a:t> Group</a:t>
            </a:r>
            <a:endParaRPr lang="fr-FR" altLang="fr-FR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>
            <a:stCxn id="5" idx="2"/>
          </p:cNvCxnSpPr>
          <p:nvPr/>
        </p:nvCxnSpPr>
        <p:spPr>
          <a:xfrm>
            <a:off x="4474518" y="2780928"/>
            <a:ext cx="12848" cy="729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CNRSS Missions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Define the strategic orientation and set SSR priorities</a:t>
            </a:r>
          </a:p>
          <a:p>
            <a:r>
              <a:rPr lang="en-US" sz="3200" dirty="0" smtClean="0"/>
              <a:t>Take corrective measures during the SSR process</a:t>
            </a:r>
          </a:p>
          <a:p>
            <a:r>
              <a:rPr lang="en-US" sz="3200" dirty="0" smtClean="0"/>
              <a:t>Arbitrate and validate the budgets proposed by the coordination cell</a:t>
            </a:r>
          </a:p>
          <a:p>
            <a:r>
              <a:rPr lang="en-US" sz="3200" dirty="0" smtClean="0"/>
              <a:t>Ensure the </a:t>
            </a:r>
            <a:r>
              <a:rPr lang="en-US" sz="3200" dirty="0" err="1" smtClean="0"/>
              <a:t>mobilisation</a:t>
            </a:r>
            <a:r>
              <a:rPr lang="en-US" sz="3200" dirty="0" smtClean="0"/>
              <a:t> of the resources induced by SSR</a:t>
            </a:r>
          </a:p>
          <a:p>
            <a:r>
              <a:rPr lang="en-US" sz="3200" dirty="0" smtClean="0"/>
              <a:t>Ensure effective implementation of the reform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en-GB" dirty="0" smtClean="0"/>
              <a:t>security?</a:t>
            </a:r>
            <a:endParaRPr lang="en-GB" dirty="0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666875" y="1485504"/>
            <a:ext cx="6361113" cy="3865562"/>
            <a:chOff x="1546870" y="2060848"/>
            <a:chExt cx="4881625" cy="3613499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-253334" y="3861052"/>
              <a:ext cx="3601627" cy="1219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548089" y="5669896"/>
              <a:ext cx="4880406" cy="4451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>
            <a:spLocks/>
          </p:cNvSpPr>
          <p:nvPr/>
        </p:nvSpPr>
        <p:spPr bwMode="auto">
          <a:xfrm>
            <a:off x="1255440" y="2109986"/>
            <a:ext cx="381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 eaLnBrk="0" hangingPunct="0">
              <a:spcBef>
                <a:spcPct val="2000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GB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BENEFICIARIES   OF   SECURITY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endParaRPr lang="en-GB" sz="1400" kern="0" dirty="0">
              <a:solidFill>
                <a:srgbClr val="3366CC"/>
              </a:solidFill>
              <a:cs typeface="Arial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400" kern="0" dirty="0"/>
          </a:p>
        </p:txBody>
      </p:sp>
      <p:sp>
        <p:nvSpPr>
          <p:cNvPr id="8" name="TextBox 7"/>
          <p:cNvSpPr txBox="1">
            <a:spLocks/>
          </p:cNvSpPr>
          <p:nvPr/>
        </p:nvSpPr>
        <p:spPr bwMode="auto">
          <a:xfrm>
            <a:off x="0" y="1556841"/>
            <a:ext cx="1535113" cy="86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20000"/>
              </a:spcBef>
              <a:buClr>
                <a:srgbClr val="3366FF"/>
              </a:buClr>
              <a:buSzPct val="120000"/>
              <a:defRPr/>
            </a:pPr>
            <a:r>
              <a:rPr lang="en-GB" sz="14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State and </a:t>
            </a:r>
            <a:r>
              <a:rPr lang="en-GB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individuals within the state</a:t>
            </a:r>
            <a:endParaRPr lang="en-GB" sz="1400" kern="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>
            <a:spLocks/>
          </p:cNvSpPr>
          <p:nvPr/>
        </p:nvSpPr>
        <p:spPr bwMode="auto">
          <a:xfrm>
            <a:off x="684213" y="5085954"/>
            <a:ext cx="6477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0" hangingPunct="0">
              <a:spcBef>
                <a:spcPts val="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GB" sz="14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State</a:t>
            </a:r>
          </a:p>
        </p:txBody>
      </p:sp>
      <p:sp>
        <p:nvSpPr>
          <p:cNvPr id="10" name="TextBox 9"/>
          <p:cNvSpPr txBox="1">
            <a:spLocks/>
          </p:cNvSpPr>
          <p:nvPr/>
        </p:nvSpPr>
        <p:spPr bwMode="auto">
          <a:xfrm>
            <a:off x="1331640" y="5589240"/>
            <a:ext cx="25066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ts val="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GB" sz="14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Focus on Military Security</a:t>
            </a:r>
          </a:p>
          <a:p>
            <a:pPr eaLnBrk="0" hangingPunct="0">
              <a:spcBef>
                <a:spcPts val="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GB" sz="14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(Cold War Legacy</a:t>
            </a:r>
            <a:r>
              <a:rPr lang="en-GB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)</a:t>
            </a:r>
            <a:endParaRPr lang="en-GB" sz="1400" kern="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>
            <a:spLocks/>
          </p:cNvSpPr>
          <p:nvPr/>
        </p:nvSpPr>
        <p:spPr bwMode="auto">
          <a:xfrm>
            <a:off x="5724128" y="5589240"/>
            <a:ext cx="3419871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spcBef>
                <a:spcPts val="0"/>
              </a:spcBef>
              <a:defRPr/>
            </a:pP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on military and non-military security</a:t>
            </a:r>
          </a:p>
          <a:p>
            <a:pPr marL="144000" indent="-144000" eaLnBrk="0" hangingPunct="0">
              <a:buFont typeface="Arial" pitchFamily="34" charset="0"/>
              <a:buChar char="•"/>
              <a:defRPr/>
            </a:pPr>
            <a:r>
              <a:rPr lang="en-US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Military, political and economic, social, environmental, human security</a:t>
            </a:r>
            <a:endParaRPr lang="en-US" sz="1400" b="1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>
            <a:spLocks/>
          </p:cNvSpPr>
          <p:nvPr/>
        </p:nvSpPr>
        <p:spPr bwMode="auto">
          <a:xfrm>
            <a:off x="3275856" y="5373266"/>
            <a:ext cx="26511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eaLnBrk="0" hangingPunct="0">
              <a:spcBef>
                <a:spcPct val="20000"/>
              </a:spcBef>
              <a:buClr>
                <a:srgbClr val="3366FF"/>
              </a:buClr>
              <a:buSzPct val="120000"/>
              <a:buFont typeface="Wingdings" pitchFamily="2" charset="2"/>
              <a:buNone/>
              <a:defRPr/>
            </a:pPr>
            <a:r>
              <a:rPr lang="en-GB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SCOPE  OF  SECURITY  PROVIDERS</a:t>
            </a:r>
          </a:p>
        </p:txBody>
      </p:sp>
      <p:graphicFrame>
        <p:nvGraphicFramePr>
          <p:cNvPr id="13" name="Diagram 12"/>
          <p:cNvGraphicFramePr/>
          <p:nvPr/>
        </p:nvGraphicFramePr>
        <p:xfrm>
          <a:off x="1712640" y="1706761"/>
          <a:ext cx="6603776" cy="360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Members</a:t>
            </a:r>
            <a:r>
              <a:rPr lang="fr-FR" sz="4800" dirty="0" smtClean="0"/>
              <a:t> of the CNRSS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The Prime Minister </a:t>
            </a:r>
            <a:endParaRPr lang="fr-CH" dirty="0" smtClean="0"/>
          </a:p>
          <a:p>
            <a:pPr lvl="0"/>
            <a:r>
              <a:rPr lang="en-GB" dirty="0" smtClean="0"/>
              <a:t>The minister in charge of Justice</a:t>
            </a:r>
            <a:endParaRPr lang="fr-CH" dirty="0" smtClean="0"/>
          </a:p>
          <a:p>
            <a:pPr lvl="0"/>
            <a:r>
              <a:rPr lang="en-GB" dirty="0" smtClean="0"/>
              <a:t>The minister in charge of Defence</a:t>
            </a:r>
            <a:endParaRPr lang="fr-CH" dirty="0" smtClean="0"/>
          </a:p>
          <a:p>
            <a:pPr lvl="0"/>
            <a:r>
              <a:rPr lang="en-GB" dirty="0" smtClean="0"/>
              <a:t>The minister in charge of the Interior and Security</a:t>
            </a:r>
            <a:endParaRPr lang="fr-CH" dirty="0" smtClean="0"/>
          </a:p>
          <a:p>
            <a:pPr lvl="0"/>
            <a:r>
              <a:rPr lang="en-GB" dirty="0" smtClean="0"/>
              <a:t>The minister in charge of Foreign Affairs</a:t>
            </a:r>
            <a:endParaRPr lang="fr-CH" dirty="0" smtClean="0"/>
          </a:p>
          <a:p>
            <a:pPr lvl="0"/>
            <a:r>
              <a:rPr lang="en-GB" dirty="0" smtClean="0"/>
              <a:t>The minister in charge of the Economy and Finances</a:t>
            </a:r>
            <a:endParaRPr lang="fr-CH" dirty="0" smtClean="0"/>
          </a:p>
          <a:p>
            <a:pPr lvl="0"/>
            <a:r>
              <a:rPr lang="en-GB" dirty="0" smtClean="0"/>
              <a:t>The minister in charge of Public Service</a:t>
            </a:r>
            <a:endParaRPr lang="fr-CH" dirty="0" smtClean="0"/>
          </a:p>
          <a:p>
            <a:pPr lvl="0"/>
            <a:r>
              <a:rPr lang="en-GB" dirty="0" smtClean="0"/>
              <a:t>The minister in charge of the Environment</a:t>
            </a:r>
            <a:endParaRPr lang="fr-CH" dirty="0" smtClean="0"/>
          </a:p>
          <a:p>
            <a:pPr lvl="0"/>
            <a:r>
              <a:rPr lang="en-GB" dirty="0" smtClean="0"/>
              <a:t>The minister in charge of Women, Children and Families</a:t>
            </a:r>
            <a:endParaRPr lang="fr-CH" dirty="0" smtClean="0"/>
          </a:p>
          <a:p>
            <a:pPr lvl="0"/>
            <a:r>
              <a:rPr lang="en-GB" dirty="0" smtClean="0"/>
              <a:t>The representative of the National Defence, Security and the Civil Protection Commission of the National Assembly</a:t>
            </a:r>
            <a:endParaRPr lang="fr-CH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Members</a:t>
            </a:r>
            <a:r>
              <a:rPr lang="fr-FR" sz="4800" dirty="0" smtClean="0"/>
              <a:t> of the CNRSS (</a:t>
            </a:r>
            <a:r>
              <a:rPr lang="fr-FR" sz="4800" dirty="0" err="1" smtClean="0"/>
              <a:t>cont</a:t>
            </a:r>
            <a:r>
              <a:rPr lang="fr-FR" sz="4800" dirty="0" smtClean="0"/>
              <a:t>)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Heads of international organizations and/or heads of diplomatic missions involved in Security Sector Reform</a:t>
            </a:r>
          </a:p>
          <a:p>
            <a:r>
              <a:rPr lang="en-GB" sz="3200" dirty="0" smtClean="0"/>
              <a:t>Representatives of civil society </a:t>
            </a:r>
          </a:p>
          <a:p>
            <a:r>
              <a:rPr lang="en-GB" sz="3200" dirty="0" smtClean="0"/>
              <a:t>Subject experts</a:t>
            </a:r>
            <a:endParaRPr lang="fr-CH" sz="3200" dirty="0" smtClean="0"/>
          </a:p>
          <a:p>
            <a:r>
              <a:rPr lang="fr-CH" sz="3200" dirty="0" err="1" smtClean="0"/>
              <a:t>Other</a:t>
            </a:r>
            <a:r>
              <a:rPr lang="fr-CH" sz="3200" dirty="0" smtClean="0"/>
              <a:t> </a:t>
            </a:r>
            <a:r>
              <a:rPr lang="en-GB" sz="3200" dirty="0" smtClean="0"/>
              <a:t>ministries or services depending on the issues discussed</a:t>
            </a:r>
            <a:endParaRPr lang="fr-CH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/>
              <a:t>Still</a:t>
            </a:r>
            <a:r>
              <a:rPr lang="fr-FR" sz="4800" dirty="0" smtClean="0"/>
              <a:t> to </a:t>
            </a:r>
            <a:r>
              <a:rPr lang="fr-FR" sz="4800" dirty="0" err="1" smtClean="0"/>
              <a:t>be</a:t>
            </a:r>
            <a:r>
              <a:rPr lang="fr-FR" sz="4800" dirty="0" smtClean="0"/>
              <a:t> </a:t>
            </a:r>
            <a:r>
              <a:rPr lang="fr-FR" sz="4800" dirty="0" err="1" smtClean="0"/>
              <a:t>done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dirty="0" err="1" smtClean="0">
                <a:cs typeface="Times New Roman" panose="02020603050405020304" pitchFamily="18" charset="0"/>
              </a:rPr>
              <a:t>Operationalisation</a:t>
            </a:r>
            <a:r>
              <a:rPr lang="en-GB" sz="3200" dirty="0" smtClean="0">
                <a:cs typeface="Times New Roman" panose="02020603050405020304" pitchFamily="18" charset="0"/>
              </a:rPr>
              <a:t> of the CNRSS and its structures</a:t>
            </a:r>
          </a:p>
          <a:p>
            <a:r>
              <a:rPr lang="en-GB" sz="3200" dirty="0" smtClean="0">
                <a:cs typeface="Times New Roman" panose="02020603050405020304" pitchFamily="18" charset="0"/>
              </a:rPr>
              <a:t>Continuation of advocacy and outreach in the regions, within security institutions on the reform process</a:t>
            </a:r>
          </a:p>
          <a:p>
            <a:r>
              <a:rPr lang="en-GB" sz="3200" dirty="0" smtClean="0">
                <a:cs typeface="Times New Roman" panose="02020603050405020304" pitchFamily="18" charset="0"/>
              </a:rPr>
              <a:t>Organisation of a governmental seminar on SSR</a:t>
            </a:r>
          </a:p>
          <a:p>
            <a:r>
              <a:rPr lang="en-GB" sz="3200" dirty="0" smtClean="0">
                <a:cs typeface="Times New Roman" panose="02020603050405020304" pitchFamily="18" charset="0"/>
              </a:rPr>
              <a:t>Conduct of a national assessment of the security and justice sector</a:t>
            </a:r>
          </a:p>
          <a:p>
            <a:r>
              <a:rPr lang="en-GB" sz="3200" dirty="0" smtClean="0">
                <a:cs typeface="Times New Roman" panose="02020603050405020304" pitchFamily="18" charset="0"/>
              </a:rPr>
              <a:t>Preparation of the national convention on SSR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Challenges </a:t>
            </a:r>
            <a:endParaRPr lang="fr-FR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Ongoing conflict in the north</a:t>
            </a:r>
          </a:p>
          <a:p>
            <a:r>
              <a:rPr lang="en-GB" dirty="0" smtClean="0"/>
              <a:t>Algiers peace talks </a:t>
            </a:r>
          </a:p>
          <a:p>
            <a:r>
              <a:rPr lang="en-GB" dirty="0" smtClean="0"/>
              <a:t>Clear commitment from the political leadership</a:t>
            </a:r>
          </a:p>
          <a:p>
            <a:r>
              <a:rPr lang="en-GB" dirty="0" smtClean="0"/>
              <a:t>Responsibilities of key ministries: justice, defence and security</a:t>
            </a:r>
          </a:p>
          <a:p>
            <a:r>
              <a:rPr lang="en-GB" dirty="0" smtClean="0"/>
              <a:t>Adoption of a coherent, inclusive and holistic approach</a:t>
            </a:r>
          </a:p>
          <a:p>
            <a:r>
              <a:rPr lang="en-GB" dirty="0" smtClean="0"/>
              <a:t>Role of non-state actors</a:t>
            </a:r>
          </a:p>
          <a:p>
            <a:r>
              <a:rPr lang="en-GB" dirty="0" smtClean="0"/>
              <a:t>Good governance vs. institutional reconstruction</a:t>
            </a:r>
          </a:p>
          <a:p>
            <a:r>
              <a:rPr lang="en-GB" dirty="0" smtClean="0"/>
              <a:t>National healing and reconciliation process</a:t>
            </a:r>
          </a:p>
          <a:p>
            <a:r>
              <a:rPr lang="en-GB" dirty="0" smtClean="0"/>
              <a:t>DDR</a:t>
            </a:r>
          </a:p>
          <a:p>
            <a:r>
              <a:rPr lang="en-GB" dirty="0" smtClean="0"/>
              <a:t>International partners coordination</a:t>
            </a:r>
          </a:p>
          <a:p>
            <a:r>
              <a:rPr lang="en-GB" dirty="0" smtClean="0"/>
              <a:t>Regional security threats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Exercise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200" dirty="0" smtClean="0">
                <a:cs typeface="Times New Roman" panose="02020603050405020304" pitchFamily="18" charset="0"/>
              </a:rPr>
              <a:t>You are part of a group</a:t>
            </a:r>
          </a:p>
          <a:p>
            <a:r>
              <a:rPr lang="en-GB" sz="3200" dirty="0" smtClean="0">
                <a:cs typeface="Times New Roman" panose="02020603050405020304" pitchFamily="18" charset="0"/>
              </a:rPr>
              <a:t>You have two main tasks:</a:t>
            </a:r>
            <a:endParaRPr lang="fr-CH" sz="3200" dirty="0" smtClean="0">
              <a:cs typeface="Times New Roman" panose="02020603050405020304" pitchFamily="18" charset="0"/>
            </a:endParaRPr>
          </a:p>
          <a:p>
            <a:pPr lvl="1"/>
            <a:r>
              <a:rPr lang="en-GB" sz="3200" dirty="0" smtClean="0">
                <a:cs typeface="Times New Roman" panose="02020603050405020304" pitchFamily="18" charset="0"/>
              </a:rPr>
              <a:t>Identify one main challenge to reach a coordinated approach to support the work of the Malian National Council on SSR. </a:t>
            </a:r>
            <a:endParaRPr lang="fr-CH" sz="3200" dirty="0" smtClean="0">
              <a:cs typeface="Times New Roman" panose="02020603050405020304" pitchFamily="18" charset="0"/>
            </a:endParaRPr>
          </a:p>
          <a:p>
            <a:pPr lvl="1"/>
            <a:r>
              <a:rPr lang="en-GB" sz="3200" dirty="0" smtClean="0">
                <a:cs typeface="Times New Roman" panose="02020603050405020304" pitchFamily="18" charset="0"/>
              </a:rPr>
              <a:t>Come up with two ways to address the challenge identified.</a:t>
            </a:r>
            <a:endParaRPr lang="fr-CH" sz="3200" dirty="0" smtClean="0">
              <a:cs typeface="Times New Roman" panose="02020603050405020304" pitchFamily="18" charset="0"/>
            </a:endParaRPr>
          </a:p>
          <a:p>
            <a:pPr>
              <a:buNone/>
            </a:pPr>
            <a:endParaRPr lang="fr-CH" sz="3200" dirty="0" smtClean="0">
              <a:cs typeface="Times New Roman" panose="02020603050405020304" pitchFamily="18" charset="0"/>
            </a:endParaRPr>
          </a:p>
          <a:p>
            <a:r>
              <a:rPr lang="en-GB" sz="3200" dirty="0" smtClean="0">
                <a:cs typeface="Times New Roman" panose="02020603050405020304" pitchFamily="18" charset="0"/>
              </a:rPr>
              <a:t>In your group, appoint a </a:t>
            </a:r>
            <a:r>
              <a:rPr lang="en-GB" sz="3200" dirty="0" err="1" smtClean="0">
                <a:cs typeface="Times New Roman" panose="02020603050405020304" pitchFamily="18" charset="0"/>
              </a:rPr>
              <a:t>rapporteur</a:t>
            </a:r>
            <a:r>
              <a:rPr lang="en-GB" sz="3200" dirty="0" smtClean="0">
                <a:cs typeface="Times New Roman" panose="02020603050405020304" pitchFamily="18" charset="0"/>
              </a:rPr>
              <a:t> who will be reporting back in the plenary.</a:t>
            </a:r>
          </a:p>
          <a:p>
            <a:pPr algn="ctr"/>
            <a:r>
              <a:rPr lang="en-GB" sz="3200" dirty="0" smtClean="0">
                <a:cs typeface="Times New Roman" panose="02020603050405020304" pitchFamily="18" charset="0"/>
              </a:rPr>
              <a:t>Group work: 60 minutes</a:t>
            </a:r>
          </a:p>
          <a:p>
            <a:pPr algn="ctr"/>
            <a:r>
              <a:rPr lang="en-GB" sz="3200" dirty="0" smtClean="0">
                <a:cs typeface="Times New Roman" panose="02020603050405020304" pitchFamily="18" charset="0"/>
              </a:rPr>
              <a:t>Plenary report: 5 minutes </a:t>
            </a:r>
            <a:endParaRPr lang="fr-CH" sz="3200" dirty="0" smtClean="0">
              <a:cs typeface="Times New Roman" panose="02020603050405020304" pitchFamily="18" charset="0"/>
            </a:endParaRPr>
          </a:p>
          <a:p>
            <a:endParaRPr lang="en-GB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933056"/>
            <a:ext cx="8100392" cy="1872208"/>
          </a:xfrm>
        </p:spPr>
        <p:txBody>
          <a:bodyPr/>
          <a:lstStyle/>
          <a:p>
            <a:r>
              <a:rPr lang="en-GB" dirty="0" smtClean="0"/>
              <a:t>SESSION 11</a:t>
            </a:r>
            <a:br>
              <a:rPr lang="en-GB" dirty="0" smtClean="0"/>
            </a:br>
            <a:r>
              <a:rPr lang="en-US" dirty="0"/>
              <a:t>Debrief of the group </a:t>
            </a:r>
            <a:r>
              <a:rPr lang="en-US" dirty="0" smtClean="0"/>
              <a:t>work and 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464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28800"/>
            <a:ext cx="9144000" cy="1755626"/>
          </a:xfrm>
        </p:spPr>
        <p:txBody>
          <a:bodyPr>
            <a:noAutofit/>
          </a:bodyPr>
          <a:lstStyle/>
          <a:p>
            <a:pPr algn="ctr"/>
            <a:r>
              <a:rPr lang="fr-FR" sz="6600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Thank</a:t>
            </a:r>
            <a:r>
              <a:rPr lang="fr-FR" sz="6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6600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you</a:t>
            </a:r>
            <a:r>
              <a:rPr lang="fr-FR" sz="6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for </a:t>
            </a:r>
            <a:r>
              <a:rPr lang="fr-FR" sz="6600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your</a:t>
            </a:r>
            <a:r>
              <a:rPr lang="fr-FR" sz="6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rPr>
              <a:t> attention</a:t>
            </a:r>
            <a:endParaRPr lang="fr-FR" sz="6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967311"/>
            <a:ext cx="3800475" cy="2486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What is justice?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4941168"/>
            <a:ext cx="8713787" cy="1296120"/>
          </a:xfrm>
        </p:spPr>
        <p:txBody>
          <a:bodyPr/>
          <a:lstStyle/>
          <a:p>
            <a:pPr lvl="1"/>
            <a:r>
              <a:rPr lang="fr-CH" sz="1800" b="1" dirty="0" smtClean="0">
                <a:latin typeface="Arial" charset="0"/>
                <a:cs typeface="Arial" charset="0"/>
              </a:rPr>
              <a:t>Justice: </a:t>
            </a:r>
            <a:endParaRPr lang="fr-CH" sz="1800" dirty="0" smtClean="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buFont typeface="Arial" charset="0"/>
              <a:buNone/>
            </a:pPr>
            <a:r>
              <a:rPr lang="fr-CH" sz="1700" dirty="0" smtClean="0">
                <a:latin typeface="Arial" charset="0"/>
                <a:cs typeface="Arial" charset="0"/>
              </a:rPr>
              <a:t>	« a</a:t>
            </a:r>
            <a:r>
              <a:rPr lang="en-US" sz="1700" dirty="0" smtClean="0">
                <a:latin typeface="Arial" charset="0"/>
                <a:cs typeface="Arial" charset="0"/>
              </a:rPr>
              <a:t>n ideal of accountability and fairness in the protection and vindication of rights and the prevention and punishment of wrongs.</a:t>
            </a:r>
            <a:r>
              <a:rPr lang="fr-CH" sz="1700" dirty="0" smtClean="0">
                <a:latin typeface="Arial" charset="0"/>
                <a:cs typeface="Arial" charset="0"/>
              </a:rPr>
              <a:t> » </a:t>
            </a:r>
            <a:r>
              <a:rPr lang="fr-CH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--</a:t>
            </a:r>
            <a:r>
              <a:rPr lang="en-US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Report of the Secretary-General on the Rule of Law and Transitional Justice in Conflict and Post-Conflict Societies, 2004</a:t>
            </a:r>
          </a:p>
          <a:p>
            <a:pPr lvl="1">
              <a:spcBef>
                <a:spcPct val="0"/>
              </a:spcBef>
              <a:buFont typeface="Arial" charset="0"/>
              <a:buNone/>
            </a:pPr>
            <a:endParaRPr lang="en-US" sz="17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5788" y="2708920"/>
            <a:ext cx="3043237" cy="2016125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467544" y="2492896"/>
            <a:ext cx="165735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400" b="1" dirty="0"/>
              <a:t>DISPUTE RESOLUTION</a:t>
            </a:r>
            <a:endParaRPr lang="en-US" sz="14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563888" y="2492896"/>
            <a:ext cx="16557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400" b="1" dirty="0"/>
              <a:t>CRIMINAL JUSTICE AND ENFORCEMENT OF THE LAW</a:t>
            </a:r>
            <a:endParaRPr lang="en-US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2051720" y="3717032"/>
            <a:ext cx="16557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400" b="1" dirty="0"/>
              <a:t>PROTECTION OF CITIZEN RIGHTS VIS-A-VIS STATE</a:t>
            </a:r>
            <a:endParaRPr lang="en-US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535645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b="1" dirty="0" smtClean="0"/>
              <a:t>Justice and Security Sectors</a:t>
            </a:r>
            <a:endParaRPr lang="en-US" altLang="zh-TW" b="1" dirty="0"/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228600" y="16764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SzPct val="200000"/>
              <a:defRPr/>
            </a:pPr>
            <a:endParaRPr lang="en-US" sz="1200" b="1" kern="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Inhaltsplatzhalter 19"/>
          <p:cNvSpPr txBox="1">
            <a:spLocks/>
          </p:cNvSpPr>
          <p:nvPr/>
        </p:nvSpPr>
        <p:spPr bwMode="auto">
          <a:xfrm>
            <a:off x="4356100" y="1700213"/>
            <a:ext cx="410368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Non-state security providers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Private military and security companies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Unofficial armed groups (militias, factions)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Self-defense groups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Other informal security providers (customary)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Non-state justice providers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Defense lawyers / Bar association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Legal aid bodies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Victim support groups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Informal justice providers (customary)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endParaRPr lang="en-US" sz="1200" kern="0" dirty="0">
              <a:latin typeface="Calibri" pitchFamily="34" charset="0"/>
            </a:endParaRPr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 flipV="1">
            <a:off x="4356100" y="1557338"/>
            <a:ext cx="1588" cy="4664075"/>
          </a:xfrm>
          <a:prstGeom prst="line">
            <a:avLst/>
          </a:prstGeom>
          <a:noFill/>
          <a:ln w="34925">
            <a:solidFill>
              <a:srgbClr val="00B050"/>
            </a:solidFill>
            <a:round/>
            <a:headEnd type="triangle" w="med" len="med"/>
            <a:tailEnd type="triangle" w="med" len="med"/>
          </a:ln>
        </p:spPr>
        <p:txBody>
          <a:bodyPr lIns="0" tIns="0" rIns="0" bIns="0"/>
          <a:lstStyle/>
          <a:p>
            <a:endParaRPr lang="fi-FI"/>
          </a:p>
        </p:txBody>
      </p:sp>
      <p:sp>
        <p:nvSpPr>
          <p:cNvPr id="46085" name="Line 2"/>
          <p:cNvSpPr>
            <a:spLocks noChangeShapeType="1"/>
          </p:cNvSpPr>
          <p:nvPr/>
        </p:nvSpPr>
        <p:spPr bwMode="auto">
          <a:xfrm>
            <a:off x="900113" y="3933825"/>
            <a:ext cx="7000875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 type="triangle" w="med" len="med"/>
            <a:tailEnd type="triangle" w="med" len="med"/>
          </a:ln>
        </p:spPr>
        <p:txBody>
          <a:bodyPr lIns="0" tIns="0" rIns="0" bIns="0"/>
          <a:lstStyle/>
          <a:p>
            <a:endParaRPr lang="fi-FI"/>
          </a:p>
        </p:txBody>
      </p:sp>
      <p:sp>
        <p:nvSpPr>
          <p:cNvPr id="46086" name="Textfeld 6"/>
          <p:cNvSpPr txBox="1">
            <a:spLocks noChangeArrowheads="1"/>
          </p:cNvSpPr>
          <p:nvPr/>
        </p:nvSpPr>
        <p:spPr bwMode="auto">
          <a:xfrm>
            <a:off x="0" y="3716338"/>
            <a:ext cx="107156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700" b="1">
                <a:solidFill>
                  <a:srgbClr val="0070C0"/>
                </a:solidFill>
                <a:latin typeface="Calibri" pitchFamily="34" charset="0"/>
              </a:rPr>
              <a:t>STATE</a:t>
            </a:r>
          </a:p>
        </p:txBody>
      </p:sp>
      <p:sp>
        <p:nvSpPr>
          <p:cNvPr id="46087" name="Textfeld 7"/>
          <p:cNvSpPr txBox="1">
            <a:spLocks noChangeArrowheads="1"/>
          </p:cNvSpPr>
          <p:nvPr/>
        </p:nvSpPr>
        <p:spPr bwMode="auto">
          <a:xfrm>
            <a:off x="2124075" y="1341438"/>
            <a:ext cx="42910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B050"/>
                </a:solidFill>
                <a:latin typeface="Calibri" pitchFamily="34" charset="0"/>
              </a:rPr>
              <a:t>           </a:t>
            </a:r>
            <a:r>
              <a:rPr lang="en-US" sz="1700" b="1">
                <a:solidFill>
                  <a:srgbClr val="00B050"/>
                </a:solidFill>
                <a:latin typeface="Calibri" pitchFamily="34" charset="0"/>
              </a:rPr>
              <a:t>SECURITY AND JUSTICE PROVIDERS</a:t>
            </a:r>
          </a:p>
        </p:txBody>
      </p:sp>
      <p:sp>
        <p:nvSpPr>
          <p:cNvPr id="46088" name="Textfeld 8"/>
          <p:cNvSpPr txBox="1">
            <a:spLocks noChangeArrowheads="1"/>
          </p:cNvSpPr>
          <p:nvPr/>
        </p:nvSpPr>
        <p:spPr bwMode="auto">
          <a:xfrm>
            <a:off x="1908175" y="6165850"/>
            <a:ext cx="54721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700" b="1">
                <a:solidFill>
                  <a:srgbClr val="00B050"/>
                </a:solidFill>
                <a:latin typeface="Calibri" pitchFamily="34" charset="0"/>
              </a:rPr>
              <a:t>GOVERNANCE OVERSIGHT AND MANAGEMENT BODIES</a:t>
            </a:r>
          </a:p>
        </p:txBody>
      </p:sp>
      <p:sp>
        <p:nvSpPr>
          <p:cNvPr id="12" name="Inhaltsplatzhalter 19"/>
          <p:cNvSpPr txBox="1">
            <a:spLocks/>
          </p:cNvSpPr>
          <p:nvPr/>
        </p:nvSpPr>
        <p:spPr bwMode="auto">
          <a:xfrm>
            <a:off x="4427538" y="3933825"/>
            <a:ext cx="3638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Civil society actors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Human rights NGOs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Media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Victims groups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Unions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Academic and research institutions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Religious groups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Electorate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Village elders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Citizens</a:t>
            </a:r>
          </a:p>
        </p:txBody>
      </p:sp>
      <p:sp>
        <p:nvSpPr>
          <p:cNvPr id="13" name="Inhaltsplatzhalter 19"/>
          <p:cNvSpPr txBox="1">
            <a:spLocks/>
          </p:cNvSpPr>
          <p:nvPr/>
        </p:nvSpPr>
        <p:spPr bwMode="auto">
          <a:xfrm>
            <a:off x="684213" y="1700213"/>
            <a:ext cx="36385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State security providers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Armed forces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Law enforcement agencies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Intelligence and secret services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Border and customs services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State justice providers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Courts (civil and military)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Prosecutions service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Correction service</a:t>
            </a:r>
          </a:p>
        </p:txBody>
      </p:sp>
      <p:sp>
        <p:nvSpPr>
          <p:cNvPr id="14" name="Inhaltsplatzhalter 19"/>
          <p:cNvSpPr txBox="1">
            <a:spLocks/>
          </p:cNvSpPr>
          <p:nvPr/>
        </p:nvSpPr>
        <p:spPr bwMode="auto">
          <a:xfrm>
            <a:off x="755650" y="3933825"/>
            <a:ext cx="388937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Governance and oversight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Legal framework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Legislature/parliamentary committees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Political oversight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Human rights institutions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Anti-corruption bodies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Tx/>
              <a:buChar char="•"/>
              <a:defRPr/>
            </a:pPr>
            <a:r>
              <a:rPr lang="en-US" sz="1200" kern="0" dirty="0">
                <a:latin typeface="Calibri" pitchFamily="34" charset="0"/>
              </a:rPr>
              <a:t>Management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Ministry of justice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Ministry of interior</a:t>
            </a:r>
          </a:p>
          <a:p>
            <a:pPr marL="742950" lvl="1" indent="-28575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66CC"/>
              </a:buClr>
              <a:buFont typeface="Arial" pitchFamily="34" charset="0"/>
              <a:buChar char="–"/>
              <a:defRPr/>
            </a:pPr>
            <a:r>
              <a:rPr lang="en-US" sz="1200" kern="0" dirty="0">
                <a:latin typeface="Calibri" pitchFamily="34" charset="0"/>
              </a:rPr>
              <a:t>Ministry of </a:t>
            </a:r>
            <a:r>
              <a:rPr lang="en-US" sz="1200" kern="0" dirty="0" err="1">
                <a:latin typeface="Calibri" pitchFamily="34" charset="0"/>
              </a:rPr>
              <a:t>defence</a:t>
            </a:r>
            <a:endParaRPr lang="en-US" sz="1200" kern="0" dirty="0">
              <a:latin typeface="Calibri" pitchFamily="34" charset="0"/>
            </a:endParaRPr>
          </a:p>
        </p:txBody>
      </p:sp>
      <p:sp>
        <p:nvSpPr>
          <p:cNvPr id="46092" name="Textfeld 12"/>
          <p:cNvSpPr txBox="1">
            <a:spLocks noChangeArrowheads="1"/>
          </p:cNvSpPr>
          <p:nvPr/>
        </p:nvSpPr>
        <p:spPr bwMode="auto">
          <a:xfrm>
            <a:off x="7877175" y="3789363"/>
            <a:ext cx="12668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700" b="1">
                <a:solidFill>
                  <a:srgbClr val="0070C0"/>
                </a:solidFill>
                <a:latin typeface="Calibri" pitchFamily="34" charset="0"/>
              </a:rPr>
              <a:t>NON-STATE</a:t>
            </a:r>
          </a:p>
        </p:txBody>
      </p:sp>
      <p:graphicFrame>
        <p:nvGraphicFramePr>
          <p:cNvPr id="23" name="Content Placeholder 3"/>
          <p:cNvGraphicFramePr>
            <a:graphicFrameLocks/>
          </p:cNvGraphicFramePr>
          <p:nvPr/>
        </p:nvGraphicFramePr>
        <p:xfrm>
          <a:off x="179512" y="1556792"/>
          <a:ext cx="871378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3997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Graphic spid="2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Justice and Security </a:t>
            </a:r>
            <a:r>
              <a:rPr lang="en-GB" dirty="0"/>
              <a:t>S</a:t>
            </a:r>
            <a:r>
              <a:rPr lang="en-GB" dirty="0" smtClean="0"/>
              <a:t>ector </a:t>
            </a:r>
            <a:r>
              <a:rPr lang="en-GB" dirty="0"/>
              <a:t>R</a:t>
            </a:r>
            <a:r>
              <a:rPr lang="en-GB" dirty="0" smtClean="0"/>
              <a:t>eform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It is broadly accepted that JSSR is a nationally owned process aimed at ensuring that justice and security providers are: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accountable to the State and its people;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effective, efficient and affordable;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respective of international norms, standards and human rights;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legitimate. </a:t>
            </a:r>
          </a:p>
          <a:p>
            <a:endParaRPr lang="en-GB" dirty="0"/>
          </a:p>
        </p:txBody>
      </p:sp>
      <p:pic>
        <p:nvPicPr>
          <p:cNvPr id="4" name="Picture 4" descr="http://www.sfu.ca/internationalstudies/images/hs-UN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420888"/>
            <a:ext cx="2808287" cy="194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SSR Policy </a:t>
            </a:r>
            <a:r>
              <a:rPr lang="en-GB" dirty="0" err="1" smtClean="0"/>
              <a:t>FRamework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103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336479" y="2246313"/>
            <a:ext cx="2427287" cy="831850"/>
            <a:chOff x="1894" y="1440"/>
            <a:chExt cx="1821" cy="589"/>
          </a:xfrm>
          <a:solidFill>
            <a:schemeClr val="accent3">
              <a:lumMod val="50000"/>
            </a:schemeClr>
          </a:solidFill>
        </p:grpSpPr>
        <p:sp>
          <p:nvSpPr>
            <p:cNvPr id="14" name="AutoShape 7"/>
            <p:cNvSpPr>
              <a:spLocks noChangeArrowheads="1"/>
            </p:cNvSpPr>
            <p:nvPr/>
          </p:nvSpPr>
          <p:spPr bwMode="auto">
            <a:xfrm rot="-2037544">
              <a:off x="1894" y="1440"/>
              <a:ext cx="454" cy="589"/>
            </a:xfrm>
            <a:prstGeom prst="downArrow">
              <a:avLst>
                <a:gd name="adj1" fmla="val 29074"/>
                <a:gd name="adj2" fmla="val 35461"/>
              </a:avLst>
            </a:prstGeom>
            <a:grpFill/>
            <a:ln w="9525">
              <a:solidFill>
                <a:schemeClr val="accent3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 rot="2037544" flipH="1">
              <a:off x="3261" y="1440"/>
              <a:ext cx="454" cy="589"/>
            </a:xfrm>
            <a:prstGeom prst="downArrow">
              <a:avLst>
                <a:gd name="adj1" fmla="val 29074"/>
                <a:gd name="adj2" fmla="val 35461"/>
              </a:avLst>
            </a:prstGeom>
            <a:grpFill/>
            <a:ln w="9525">
              <a:solidFill>
                <a:schemeClr val="accent3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3131840" y="5589240"/>
            <a:ext cx="2808312" cy="288000"/>
            <a:chOff x="2915816" y="5589240"/>
            <a:chExt cx="2808312" cy="324016"/>
          </a:xfrm>
        </p:grpSpPr>
        <p:sp>
          <p:nvSpPr>
            <p:cNvPr id="43" name="Rectangle 42"/>
            <p:cNvSpPr/>
            <p:nvPr/>
          </p:nvSpPr>
          <p:spPr>
            <a:xfrm>
              <a:off x="2915816" y="5733256"/>
              <a:ext cx="2808312" cy="18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915816" y="5589240"/>
              <a:ext cx="144016" cy="28803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580112" y="5589240"/>
              <a:ext cx="144016" cy="28803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 SSR policy framework</a:t>
            </a:r>
            <a:endParaRPr lang="en-GB" dirty="0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10800000">
            <a:off x="4254933" y="4005256"/>
            <a:ext cx="605099" cy="1728000"/>
          </a:xfrm>
          <a:prstGeom prst="downArrow">
            <a:avLst>
              <a:gd name="adj1" fmla="val 29074"/>
              <a:gd name="adj2" fmla="val 79175"/>
            </a:avLst>
          </a:prstGeom>
          <a:solidFill>
            <a:schemeClr val="accent3">
              <a:lumMod val="5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339752" y="1501726"/>
            <a:ext cx="2176462" cy="91916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European Consensus on Development (2005)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644008" y="1485851"/>
            <a:ext cx="2176463" cy="935037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European Security Strategy (2003)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699890" y="4005064"/>
            <a:ext cx="1476000" cy="1584176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EU Concept for ESDP support to SSR (2005)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001766" y="4005263"/>
            <a:ext cx="1585913" cy="1584325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A Concept for European Community Support for SSR (2006)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457129" y="3060700"/>
            <a:ext cx="2176462" cy="865188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/>
              <a:t>Policy Framework for Security Sector Reform (2006)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7380312" y="1412776"/>
            <a:ext cx="1620000" cy="150018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OECD DAC Guidelines: Security System Reform &amp; Governance (2005)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7380312" y="2996952"/>
            <a:ext cx="1620000" cy="114414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OECD DAC Handbook on Security System Reform (2007)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79388" y="1484784"/>
            <a:ext cx="1620000" cy="1500188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UNSG Report on SSR (2008, 2013),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1st UNSC SSR Res </a:t>
            </a:r>
            <a:r>
              <a:rPr lang="en-US" sz="1600" dirty="0" smtClean="0">
                <a:solidFill>
                  <a:schemeClr val="bg1"/>
                </a:solidFill>
              </a:rPr>
              <a:t>2151 (2014)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179388" y="3176242"/>
            <a:ext cx="1620000" cy="140488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Around 70% of current UNSC mandate Res mention SSR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79512" y="4653136"/>
            <a:ext cx="1620000" cy="720229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chemeClr val="bg1"/>
                </a:solidFill>
              </a:rPr>
              <a:t>AU PFSSR </a:t>
            </a:r>
          </a:p>
          <a:p>
            <a:pPr algn="ctr">
              <a:defRPr/>
            </a:pPr>
            <a:r>
              <a:rPr lang="en-GB" sz="1600" dirty="0">
                <a:solidFill>
                  <a:schemeClr val="bg1"/>
                </a:solidFill>
              </a:rPr>
              <a:t>(JAN 2013)</a:t>
            </a:r>
          </a:p>
        </p:txBody>
      </p:sp>
      <p:sp>
        <p:nvSpPr>
          <p:cNvPr id="22" name="Oval 21"/>
          <p:cNvSpPr/>
          <p:nvPr/>
        </p:nvSpPr>
        <p:spPr>
          <a:xfrm>
            <a:off x="7307708" y="5157192"/>
            <a:ext cx="720725" cy="57626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596633" y="5373365"/>
            <a:ext cx="719138" cy="57626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955408" y="5590629"/>
            <a:ext cx="720725" cy="57467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315771" y="5805066"/>
            <a:ext cx="720725" cy="57626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7380312" y="4221088"/>
            <a:ext cx="16200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err="1" smtClean="0"/>
              <a:t>Bilaterals</a:t>
            </a:r>
            <a:r>
              <a:rPr lang="en-GB" sz="1600" dirty="0" smtClean="0"/>
              <a:t> led the way in the late 1990s</a:t>
            </a:r>
            <a:endParaRPr lang="en-GB" sz="24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9901238" y="23495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79512" y="5517232"/>
            <a:ext cx="1620000" cy="72022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 smtClean="0">
                <a:solidFill>
                  <a:schemeClr val="bg1"/>
                </a:solidFill>
              </a:rPr>
              <a:t>ECOWAS Policy framework on SSR/G 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</p:bldLst>
  </p:timing>
</p:sld>
</file>

<file path=ppt/theme/theme1.xml><?xml version="1.0" encoding="utf-8"?>
<a:theme xmlns:a="http://schemas.openxmlformats.org/drawingml/2006/main" name="ISSAT 2 exter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ISSAT 2 external</Template>
  <TotalTime>614</TotalTime>
  <Words>2532</Words>
  <Application>Microsoft Macintosh PowerPoint</Application>
  <PresentationFormat>On-screen Show (4:3)</PresentationFormat>
  <Paragraphs>497</Paragraphs>
  <Slides>46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ISSAT 2 external</vt:lpstr>
      <vt:lpstr>SESSION 9 Introduction to Justice and Security Sector Reform (JSSR)</vt:lpstr>
      <vt:lpstr>Session objectives</vt:lpstr>
      <vt:lpstr> What is JSSR?</vt:lpstr>
      <vt:lpstr>What is security?</vt:lpstr>
      <vt:lpstr>What is justice?</vt:lpstr>
      <vt:lpstr>Justice and Security Sectors</vt:lpstr>
      <vt:lpstr>Justice and Security Sector Reform</vt:lpstr>
      <vt:lpstr> SSR Policy FRamework</vt:lpstr>
      <vt:lpstr>International SSR policy framework</vt:lpstr>
      <vt:lpstr> SSR key Characteristics</vt:lpstr>
      <vt:lpstr>Key characteristics</vt:lpstr>
      <vt:lpstr>Local ownership</vt:lpstr>
      <vt:lpstr>Local ownership</vt:lpstr>
      <vt:lpstr>Local ownership</vt:lpstr>
      <vt:lpstr>Accountability and effectiveness</vt:lpstr>
      <vt:lpstr>Political sensitivity</vt:lpstr>
      <vt:lpstr>Holistic nature</vt:lpstr>
      <vt:lpstr>Technical complexity</vt:lpstr>
      <vt:lpstr>Key Trends and Challenges of ssr</vt:lpstr>
      <vt:lpstr>Political Leadership</vt:lpstr>
      <vt:lpstr>Political Dialogue</vt:lpstr>
      <vt:lpstr>Political Exemptions  </vt:lpstr>
      <vt:lpstr>Managing Contracts</vt:lpstr>
      <vt:lpstr>Linking Priorities and Financing</vt:lpstr>
      <vt:lpstr>Instability of the Law</vt:lpstr>
      <vt:lpstr>Needs based approaches </vt:lpstr>
      <vt:lpstr>Donor Coordination </vt:lpstr>
      <vt:lpstr>SESSION 10 Case Study: Security and Justice challenges in Mali and Group Exercise</vt:lpstr>
      <vt:lpstr>Session objectives</vt:lpstr>
      <vt:lpstr>Context</vt:lpstr>
      <vt:lpstr> Political context </vt:lpstr>
      <vt:lpstr>Problems</vt:lpstr>
      <vt:lpstr>Transition</vt:lpstr>
      <vt:lpstr>International engagement</vt:lpstr>
      <vt:lpstr>SSR process</vt:lpstr>
      <vt:lpstr>Defence</vt:lpstr>
      <vt:lpstr>Internal security</vt:lpstr>
      <vt:lpstr>PowerPoint Presentation</vt:lpstr>
      <vt:lpstr>CNRSS Missions</vt:lpstr>
      <vt:lpstr>Members of the CNRSS</vt:lpstr>
      <vt:lpstr>Members of the CNRSS (cont)</vt:lpstr>
      <vt:lpstr>Still to be done</vt:lpstr>
      <vt:lpstr>Challenges </vt:lpstr>
      <vt:lpstr>Exercise</vt:lpstr>
      <vt:lpstr>SESSION 11 Debrief of the group work and discussion</vt:lpstr>
      <vt:lpstr>Thank you for your attention</vt:lpstr>
    </vt:vector>
  </TitlesOfParts>
  <Company>GCSP IT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 Introduction to Security Sector Reform (SSR)</dc:title>
  <dc:creator>eastem</dc:creator>
  <cp:lastModifiedBy>Ralf Otto</cp:lastModifiedBy>
  <cp:revision>19</cp:revision>
  <dcterms:created xsi:type="dcterms:W3CDTF">2013-07-15T09:53:32Z</dcterms:created>
  <dcterms:modified xsi:type="dcterms:W3CDTF">2015-05-12T14:26:08Z</dcterms:modified>
</cp:coreProperties>
</file>